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95" r:id="rId8"/>
    <p:sldId id="296" r:id="rId9"/>
    <p:sldId id="261" r:id="rId10"/>
    <p:sldId id="262" r:id="rId11"/>
    <p:sldId id="280" r:id="rId12"/>
    <p:sldId id="281" r:id="rId13"/>
    <p:sldId id="290" r:id="rId14"/>
    <p:sldId id="291" r:id="rId15"/>
    <p:sldId id="283" r:id="rId16"/>
    <p:sldId id="286" r:id="rId17"/>
    <p:sldId id="285" r:id="rId18"/>
    <p:sldId id="284" r:id="rId19"/>
    <p:sldId id="282" r:id="rId20"/>
    <p:sldId id="288" r:id="rId21"/>
    <p:sldId id="297" r:id="rId22"/>
    <p:sldId id="289" r:id="rId23"/>
  </p:sldIdLst>
  <p:sldSz cx="9144000" cy="6858000" type="screen4x3"/>
  <p:notesSz cx="7559675" cy="106918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FAB805-218B-45B6-BA84-6C99DA729F3D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59A3C037-EE9D-4282-B2C9-11BB39FAD7B2}">
      <dgm:prSet phldrT="[Metin]" custT="1"/>
      <dgm:spPr/>
      <dgm:t>
        <a:bodyPr/>
        <a:lstStyle/>
        <a:p>
          <a:r>
            <a:rPr lang="tr-TR" sz="1600" dirty="0" smtClean="0"/>
            <a:t>Hazırlık</a:t>
          </a:r>
          <a:endParaRPr lang="tr-TR" sz="1600" dirty="0"/>
        </a:p>
      </dgm:t>
    </dgm:pt>
    <dgm:pt modelId="{563D7FA8-E227-46C7-81B1-5E5C256CA1B3}" type="parTrans" cxnId="{1C867CEB-CFA0-4BDD-B9DE-994402E77353}">
      <dgm:prSet/>
      <dgm:spPr/>
      <dgm:t>
        <a:bodyPr/>
        <a:lstStyle/>
        <a:p>
          <a:endParaRPr lang="tr-TR" sz="2800"/>
        </a:p>
      </dgm:t>
    </dgm:pt>
    <dgm:pt modelId="{C70C4916-7899-4C45-A41F-B9C13E171A74}" type="sibTrans" cxnId="{1C867CEB-CFA0-4BDD-B9DE-994402E77353}">
      <dgm:prSet custT="1"/>
      <dgm:spPr/>
      <dgm:t>
        <a:bodyPr/>
        <a:lstStyle/>
        <a:p>
          <a:endParaRPr lang="tr-TR" sz="1100"/>
        </a:p>
      </dgm:t>
    </dgm:pt>
    <dgm:pt modelId="{1E9A54C3-714F-455B-BD05-D981EF26343E}">
      <dgm:prSet phldrT="[Metin]" custT="1"/>
      <dgm:spPr/>
      <dgm:t>
        <a:bodyPr/>
        <a:lstStyle/>
        <a:p>
          <a:r>
            <a:rPr lang="tr-TR" sz="1600" dirty="0" smtClean="0"/>
            <a:t>Yamak</a:t>
          </a:r>
          <a:endParaRPr lang="tr-TR" sz="1600" dirty="0"/>
        </a:p>
      </dgm:t>
    </dgm:pt>
    <dgm:pt modelId="{AE616549-9773-4EB1-96AD-AB749D465B52}" type="parTrans" cxnId="{1339D0CB-4758-4ADB-BBF4-5839BFCDA161}">
      <dgm:prSet/>
      <dgm:spPr/>
      <dgm:t>
        <a:bodyPr/>
        <a:lstStyle/>
        <a:p>
          <a:endParaRPr lang="tr-TR" sz="2800"/>
        </a:p>
      </dgm:t>
    </dgm:pt>
    <dgm:pt modelId="{E68F4E6F-E0BD-4E99-989F-0E14E70D930D}" type="sibTrans" cxnId="{1339D0CB-4758-4ADB-BBF4-5839BFCDA161}">
      <dgm:prSet/>
      <dgm:spPr/>
      <dgm:t>
        <a:bodyPr/>
        <a:lstStyle/>
        <a:p>
          <a:endParaRPr lang="tr-TR" sz="2800"/>
        </a:p>
      </dgm:t>
    </dgm:pt>
    <dgm:pt modelId="{E3141DAE-DD87-41F9-894D-FD946E36701F}">
      <dgm:prSet phldrT="[Metin]" custT="1"/>
      <dgm:spPr/>
      <dgm:t>
        <a:bodyPr/>
        <a:lstStyle/>
        <a:p>
          <a:r>
            <a:rPr lang="tr-TR" sz="1600" dirty="0" smtClean="0"/>
            <a:t>9. Sınıf</a:t>
          </a:r>
          <a:endParaRPr lang="tr-TR" sz="1600" dirty="0"/>
        </a:p>
      </dgm:t>
    </dgm:pt>
    <dgm:pt modelId="{927E5170-E906-48C6-A986-5389F7ECDE2D}" type="parTrans" cxnId="{AACF82E3-9C0A-49E4-9F9D-2A2F9F2ECEC4}">
      <dgm:prSet/>
      <dgm:spPr/>
      <dgm:t>
        <a:bodyPr/>
        <a:lstStyle/>
        <a:p>
          <a:endParaRPr lang="tr-TR" sz="2800"/>
        </a:p>
      </dgm:t>
    </dgm:pt>
    <dgm:pt modelId="{6BEF1615-61FF-4A01-835F-A3B2DDFE8BEB}" type="sibTrans" cxnId="{AACF82E3-9C0A-49E4-9F9D-2A2F9F2ECEC4}">
      <dgm:prSet custT="1"/>
      <dgm:spPr/>
      <dgm:t>
        <a:bodyPr/>
        <a:lstStyle/>
        <a:p>
          <a:endParaRPr lang="tr-TR" sz="1100"/>
        </a:p>
      </dgm:t>
    </dgm:pt>
    <dgm:pt modelId="{8C8A6BFA-367A-48E1-B650-670018D3ACB1}">
      <dgm:prSet phldrT="[Metin]" custT="1"/>
      <dgm:spPr/>
      <dgm:t>
        <a:bodyPr/>
        <a:lstStyle/>
        <a:p>
          <a:r>
            <a:rPr lang="tr-TR" sz="1600" dirty="0" smtClean="0"/>
            <a:t>Çırak</a:t>
          </a:r>
          <a:endParaRPr lang="tr-TR" sz="1600" dirty="0"/>
        </a:p>
      </dgm:t>
    </dgm:pt>
    <dgm:pt modelId="{2492E23D-0F50-4108-8397-30196A827DE3}" type="parTrans" cxnId="{BD1B3A71-D814-4803-82A9-7A8777D83AEF}">
      <dgm:prSet/>
      <dgm:spPr/>
      <dgm:t>
        <a:bodyPr/>
        <a:lstStyle/>
        <a:p>
          <a:endParaRPr lang="tr-TR" sz="2800"/>
        </a:p>
      </dgm:t>
    </dgm:pt>
    <dgm:pt modelId="{CD39605D-8957-47E3-B346-B50CA52B9BBB}" type="sibTrans" cxnId="{BD1B3A71-D814-4803-82A9-7A8777D83AEF}">
      <dgm:prSet/>
      <dgm:spPr/>
      <dgm:t>
        <a:bodyPr/>
        <a:lstStyle/>
        <a:p>
          <a:endParaRPr lang="tr-TR" sz="2800"/>
        </a:p>
      </dgm:t>
    </dgm:pt>
    <dgm:pt modelId="{DE2CAF99-C3C4-4B0F-BFC7-236547E19BB3}">
      <dgm:prSet custT="1"/>
      <dgm:spPr/>
      <dgm:t>
        <a:bodyPr/>
        <a:lstStyle/>
        <a:p>
          <a:r>
            <a:rPr lang="tr-TR" sz="1600" dirty="0" smtClean="0"/>
            <a:t>11. Sınıf</a:t>
          </a:r>
          <a:endParaRPr lang="tr-TR" sz="1600" dirty="0"/>
        </a:p>
      </dgm:t>
    </dgm:pt>
    <dgm:pt modelId="{6307931E-D04E-47A3-842C-D123D0261156}" type="parTrans" cxnId="{53541E55-C81F-4111-ADE4-2D3A2793A99B}">
      <dgm:prSet/>
      <dgm:spPr/>
      <dgm:t>
        <a:bodyPr/>
        <a:lstStyle/>
        <a:p>
          <a:endParaRPr lang="tr-TR" sz="2800"/>
        </a:p>
      </dgm:t>
    </dgm:pt>
    <dgm:pt modelId="{969A3F28-34ED-4316-AFAF-F10FE6A6B3A5}" type="sibTrans" cxnId="{53541E55-C81F-4111-ADE4-2D3A2793A99B}">
      <dgm:prSet/>
      <dgm:spPr/>
      <dgm:t>
        <a:bodyPr/>
        <a:lstStyle/>
        <a:p>
          <a:endParaRPr lang="tr-TR" sz="2800"/>
        </a:p>
      </dgm:t>
    </dgm:pt>
    <dgm:pt modelId="{4E74C7DA-67AC-416A-A292-9CC3D6EC8D58}">
      <dgm:prSet custT="1"/>
      <dgm:spPr/>
      <dgm:t>
        <a:bodyPr/>
        <a:lstStyle/>
        <a:p>
          <a:r>
            <a:rPr lang="tr-TR" sz="1600" dirty="0" smtClean="0"/>
            <a:t>Usta</a:t>
          </a:r>
          <a:endParaRPr lang="tr-TR" sz="1600" dirty="0"/>
        </a:p>
      </dgm:t>
    </dgm:pt>
    <dgm:pt modelId="{3430BB9B-4D90-4978-85C3-0A47F788719A}" type="parTrans" cxnId="{A26E017A-6BF4-4667-AC5B-EF8BEEF5FE54}">
      <dgm:prSet/>
      <dgm:spPr/>
      <dgm:t>
        <a:bodyPr/>
        <a:lstStyle/>
        <a:p>
          <a:endParaRPr lang="tr-TR" sz="2800"/>
        </a:p>
      </dgm:t>
    </dgm:pt>
    <dgm:pt modelId="{7B676687-6566-41B5-87F4-55E49F93A006}" type="sibTrans" cxnId="{A26E017A-6BF4-4667-AC5B-EF8BEEF5FE54}">
      <dgm:prSet/>
      <dgm:spPr/>
      <dgm:t>
        <a:bodyPr/>
        <a:lstStyle/>
        <a:p>
          <a:endParaRPr lang="tr-TR" sz="2800"/>
        </a:p>
      </dgm:t>
    </dgm:pt>
    <dgm:pt modelId="{84243EDB-4273-4C39-9ADA-D59B94007482}">
      <dgm:prSet custT="1"/>
      <dgm:spPr/>
      <dgm:t>
        <a:bodyPr/>
        <a:lstStyle/>
        <a:p>
          <a:r>
            <a:rPr lang="tr-TR" sz="1600" dirty="0" smtClean="0"/>
            <a:t>10. Sınıf</a:t>
          </a:r>
          <a:endParaRPr lang="tr-TR" sz="1600" dirty="0"/>
        </a:p>
      </dgm:t>
    </dgm:pt>
    <dgm:pt modelId="{BE8F6F08-1EBA-495C-8E6A-C101D050FCE9}" type="parTrans" cxnId="{0D4EDC63-2E1E-48D0-940D-A355AC6E692F}">
      <dgm:prSet/>
      <dgm:spPr/>
      <dgm:t>
        <a:bodyPr/>
        <a:lstStyle/>
        <a:p>
          <a:endParaRPr lang="tr-TR" sz="2800"/>
        </a:p>
      </dgm:t>
    </dgm:pt>
    <dgm:pt modelId="{78BCBC91-E4A8-4E67-9D2B-7E081AA4590A}" type="sibTrans" cxnId="{0D4EDC63-2E1E-48D0-940D-A355AC6E692F}">
      <dgm:prSet custT="1"/>
      <dgm:spPr/>
      <dgm:t>
        <a:bodyPr/>
        <a:lstStyle/>
        <a:p>
          <a:endParaRPr lang="tr-TR" sz="1100"/>
        </a:p>
      </dgm:t>
    </dgm:pt>
    <dgm:pt modelId="{0E0927F6-A276-4F6F-9D46-34AB73B91C3D}">
      <dgm:prSet custT="1"/>
      <dgm:spPr/>
      <dgm:t>
        <a:bodyPr/>
        <a:lstStyle/>
        <a:p>
          <a:r>
            <a:rPr lang="tr-TR" sz="1600" dirty="0" smtClean="0"/>
            <a:t>Kalfa</a:t>
          </a:r>
          <a:endParaRPr lang="tr-TR" sz="1600" dirty="0"/>
        </a:p>
      </dgm:t>
    </dgm:pt>
    <dgm:pt modelId="{D862D46E-0BD7-42F8-B618-20FC80095DAB}" type="parTrans" cxnId="{CB4AAE8B-36C9-4ED7-8009-12DF99A039C1}">
      <dgm:prSet/>
      <dgm:spPr/>
      <dgm:t>
        <a:bodyPr/>
        <a:lstStyle/>
        <a:p>
          <a:endParaRPr lang="tr-TR" sz="2800"/>
        </a:p>
      </dgm:t>
    </dgm:pt>
    <dgm:pt modelId="{7C1F3BD2-F92B-4FD2-9F3C-DE08ED2F74F2}" type="sibTrans" cxnId="{CB4AAE8B-36C9-4ED7-8009-12DF99A039C1}">
      <dgm:prSet/>
      <dgm:spPr/>
      <dgm:t>
        <a:bodyPr/>
        <a:lstStyle/>
        <a:p>
          <a:endParaRPr lang="tr-TR" sz="2800"/>
        </a:p>
      </dgm:t>
    </dgm:pt>
    <dgm:pt modelId="{E80B32F6-21C8-41A0-B62D-9C7A3A28800E}" type="pres">
      <dgm:prSet presAssocID="{2BFAB805-218B-45B6-BA84-6C99DA729F3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A81255E-AE40-4B35-8689-BDACB49DA1BE}" type="pres">
      <dgm:prSet presAssocID="{59A3C037-EE9D-4282-B2C9-11BB39FAD7B2}" presName="composite" presStyleCnt="0"/>
      <dgm:spPr/>
    </dgm:pt>
    <dgm:pt modelId="{65A67305-DFC3-4004-9220-776823021ED0}" type="pres">
      <dgm:prSet presAssocID="{59A3C037-EE9D-4282-B2C9-11BB39FAD7B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6513C1-CEBF-4F26-A364-7E2C8987B50F}" type="pres">
      <dgm:prSet presAssocID="{59A3C037-EE9D-4282-B2C9-11BB39FAD7B2}" presName="parSh" presStyleLbl="node1" presStyleIdx="0" presStyleCnt="4"/>
      <dgm:spPr/>
      <dgm:t>
        <a:bodyPr/>
        <a:lstStyle/>
        <a:p>
          <a:endParaRPr lang="tr-TR"/>
        </a:p>
      </dgm:t>
    </dgm:pt>
    <dgm:pt modelId="{34F57301-AEEC-4D16-B30F-1076B8B3F532}" type="pres">
      <dgm:prSet presAssocID="{59A3C037-EE9D-4282-B2C9-11BB39FAD7B2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5E4DE7C-9FDA-47A9-90F1-07EB39425790}" type="pres">
      <dgm:prSet presAssocID="{C70C4916-7899-4C45-A41F-B9C13E171A74}" presName="sibTrans" presStyleLbl="sibTrans2D1" presStyleIdx="0" presStyleCnt="3"/>
      <dgm:spPr/>
      <dgm:t>
        <a:bodyPr/>
        <a:lstStyle/>
        <a:p>
          <a:endParaRPr lang="tr-TR"/>
        </a:p>
      </dgm:t>
    </dgm:pt>
    <dgm:pt modelId="{DF304035-E9A0-4646-8953-EC5D41F5BDAA}" type="pres">
      <dgm:prSet presAssocID="{C70C4916-7899-4C45-A41F-B9C13E171A74}" presName="connTx" presStyleLbl="sibTrans2D1" presStyleIdx="0" presStyleCnt="3"/>
      <dgm:spPr/>
      <dgm:t>
        <a:bodyPr/>
        <a:lstStyle/>
        <a:p>
          <a:endParaRPr lang="tr-TR"/>
        </a:p>
      </dgm:t>
    </dgm:pt>
    <dgm:pt modelId="{E942387A-969C-4CCC-AC85-B2B5137D3237}" type="pres">
      <dgm:prSet presAssocID="{E3141DAE-DD87-41F9-894D-FD946E36701F}" presName="composite" presStyleCnt="0"/>
      <dgm:spPr/>
    </dgm:pt>
    <dgm:pt modelId="{72412B9F-5E67-41D1-812B-17AC080A8527}" type="pres">
      <dgm:prSet presAssocID="{E3141DAE-DD87-41F9-894D-FD946E36701F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4521D72-F002-4CE9-B8E5-9BD0524FEA0E}" type="pres">
      <dgm:prSet presAssocID="{E3141DAE-DD87-41F9-894D-FD946E36701F}" presName="parSh" presStyleLbl="node1" presStyleIdx="1" presStyleCnt="4"/>
      <dgm:spPr/>
      <dgm:t>
        <a:bodyPr/>
        <a:lstStyle/>
        <a:p>
          <a:endParaRPr lang="tr-TR"/>
        </a:p>
      </dgm:t>
    </dgm:pt>
    <dgm:pt modelId="{81E9625C-3BD8-4D12-BE5E-F9A75A10A687}" type="pres">
      <dgm:prSet presAssocID="{E3141DAE-DD87-41F9-894D-FD946E36701F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4A0C1C-EF58-42F5-B3F7-E182CFC80A8B}" type="pres">
      <dgm:prSet presAssocID="{6BEF1615-61FF-4A01-835F-A3B2DDFE8BEB}" presName="sibTrans" presStyleLbl="sibTrans2D1" presStyleIdx="1" presStyleCnt="3"/>
      <dgm:spPr/>
      <dgm:t>
        <a:bodyPr/>
        <a:lstStyle/>
        <a:p>
          <a:endParaRPr lang="tr-TR"/>
        </a:p>
      </dgm:t>
    </dgm:pt>
    <dgm:pt modelId="{50CE058A-F749-48BE-B63C-78CA13D0B9E3}" type="pres">
      <dgm:prSet presAssocID="{6BEF1615-61FF-4A01-835F-A3B2DDFE8BEB}" presName="connTx" presStyleLbl="sibTrans2D1" presStyleIdx="1" presStyleCnt="3"/>
      <dgm:spPr/>
      <dgm:t>
        <a:bodyPr/>
        <a:lstStyle/>
        <a:p>
          <a:endParaRPr lang="tr-TR"/>
        </a:p>
      </dgm:t>
    </dgm:pt>
    <dgm:pt modelId="{3200FF29-333E-467B-8D77-59C21D13D1B1}" type="pres">
      <dgm:prSet presAssocID="{84243EDB-4273-4C39-9ADA-D59B94007482}" presName="composite" presStyleCnt="0"/>
      <dgm:spPr/>
    </dgm:pt>
    <dgm:pt modelId="{319E0F53-FEF0-4BCA-A67D-D4849EB22691}" type="pres">
      <dgm:prSet presAssocID="{84243EDB-4273-4C39-9ADA-D59B94007482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09F1B5-3ED5-4400-A5FC-6536D1764439}" type="pres">
      <dgm:prSet presAssocID="{84243EDB-4273-4C39-9ADA-D59B94007482}" presName="parSh" presStyleLbl="node1" presStyleIdx="2" presStyleCnt="4"/>
      <dgm:spPr/>
      <dgm:t>
        <a:bodyPr/>
        <a:lstStyle/>
        <a:p>
          <a:endParaRPr lang="tr-TR"/>
        </a:p>
      </dgm:t>
    </dgm:pt>
    <dgm:pt modelId="{E99CC70A-1DCA-4D77-8736-D2B912819525}" type="pres">
      <dgm:prSet presAssocID="{84243EDB-4273-4C39-9ADA-D59B94007482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8268C2-BD81-4DD3-8F8E-693CE7107B7D}" type="pres">
      <dgm:prSet presAssocID="{78BCBC91-E4A8-4E67-9D2B-7E081AA4590A}" presName="sibTrans" presStyleLbl="sibTrans2D1" presStyleIdx="2" presStyleCnt="3"/>
      <dgm:spPr/>
      <dgm:t>
        <a:bodyPr/>
        <a:lstStyle/>
        <a:p>
          <a:endParaRPr lang="tr-TR"/>
        </a:p>
      </dgm:t>
    </dgm:pt>
    <dgm:pt modelId="{DC82A4C9-7780-40B9-810B-91D0A91A8C10}" type="pres">
      <dgm:prSet presAssocID="{78BCBC91-E4A8-4E67-9D2B-7E081AA4590A}" presName="connTx" presStyleLbl="sibTrans2D1" presStyleIdx="2" presStyleCnt="3"/>
      <dgm:spPr/>
      <dgm:t>
        <a:bodyPr/>
        <a:lstStyle/>
        <a:p>
          <a:endParaRPr lang="tr-TR"/>
        </a:p>
      </dgm:t>
    </dgm:pt>
    <dgm:pt modelId="{C3A2301E-C818-448D-9799-CD6D2023E0AA}" type="pres">
      <dgm:prSet presAssocID="{DE2CAF99-C3C4-4B0F-BFC7-236547E19BB3}" presName="composite" presStyleCnt="0"/>
      <dgm:spPr/>
    </dgm:pt>
    <dgm:pt modelId="{61D77116-4D01-4EE7-BE14-5C16403F0156}" type="pres">
      <dgm:prSet presAssocID="{DE2CAF99-C3C4-4B0F-BFC7-236547E19BB3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2FF3038-8B0D-4D69-B795-F8498F967795}" type="pres">
      <dgm:prSet presAssocID="{DE2CAF99-C3C4-4B0F-BFC7-236547E19BB3}" presName="parSh" presStyleLbl="node1" presStyleIdx="3" presStyleCnt="4"/>
      <dgm:spPr/>
      <dgm:t>
        <a:bodyPr/>
        <a:lstStyle/>
        <a:p>
          <a:endParaRPr lang="tr-TR"/>
        </a:p>
      </dgm:t>
    </dgm:pt>
    <dgm:pt modelId="{1299C56A-A1CA-43B2-B3C0-0EE863B1A187}" type="pres">
      <dgm:prSet presAssocID="{DE2CAF99-C3C4-4B0F-BFC7-236547E19BB3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59FF3A5-20DB-4A5F-A8F6-0F702D0C15F7}" type="presOf" srcId="{6BEF1615-61FF-4A01-835F-A3B2DDFE8BEB}" destId="{F84A0C1C-EF58-42F5-B3F7-E182CFC80A8B}" srcOrd="0" destOrd="0" presId="urn:microsoft.com/office/officeart/2005/8/layout/process3"/>
    <dgm:cxn modelId="{CE13EF9D-EF69-4D54-92D5-CB749C6ABD3A}" type="presOf" srcId="{E3141DAE-DD87-41F9-894D-FD946E36701F}" destId="{D4521D72-F002-4CE9-B8E5-9BD0524FEA0E}" srcOrd="1" destOrd="0" presId="urn:microsoft.com/office/officeart/2005/8/layout/process3"/>
    <dgm:cxn modelId="{D5FC3750-4271-4A4E-BB1D-8D3114C32552}" type="presOf" srcId="{2BFAB805-218B-45B6-BA84-6C99DA729F3D}" destId="{E80B32F6-21C8-41A0-B62D-9C7A3A28800E}" srcOrd="0" destOrd="0" presId="urn:microsoft.com/office/officeart/2005/8/layout/process3"/>
    <dgm:cxn modelId="{B346F4E0-E9AC-4132-B99E-AD56629B4B4A}" type="presOf" srcId="{59A3C037-EE9D-4282-B2C9-11BB39FAD7B2}" destId="{65A67305-DFC3-4004-9220-776823021ED0}" srcOrd="0" destOrd="0" presId="urn:microsoft.com/office/officeart/2005/8/layout/process3"/>
    <dgm:cxn modelId="{79B14780-BEEB-435B-B373-E2F8F7589BEB}" type="presOf" srcId="{DE2CAF99-C3C4-4B0F-BFC7-236547E19BB3}" destId="{61D77116-4D01-4EE7-BE14-5C16403F0156}" srcOrd="0" destOrd="0" presId="urn:microsoft.com/office/officeart/2005/8/layout/process3"/>
    <dgm:cxn modelId="{BD1B3A71-D814-4803-82A9-7A8777D83AEF}" srcId="{E3141DAE-DD87-41F9-894D-FD946E36701F}" destId="{8C8A6BFA-367A-48E1-B650-670018D3ACB1}" srcOrd="0" destOrd="0" parTransId="{2492E23D-0F50-4108-8397-30196A827DE3}" sibTransId="{CD39605D-8957-47E3-B346-B50CA52B9BBB}"/>
    <dgm:cxn modelId="{D61709D6-BF10-4A5D-BCD8-EC78BF2CD853}" type="presOf" srcId="{0E0927F6-A276-4F6F-9D46-34AB73B91C3D}" destId="{E99CC70A-1DCA-4D77-8736-D2B912819525}" srcOrd="0" destOrd="0" presId="urn:microsoft.com/office/officeart/2005/8/layout/process3"/>
    <dgm:cxn modelId="{C0DCE375-C371-4829-8F6F-789F0E4190DB}" type="presOf" srcId="{1E9A54C3-714F-455B-BD05-D981EF26343E}" destId="{34F57301-AEEC-4D16-B30F-1076B8B3F532}" srcOrd="0" destOrd="0" presId="urn:microsoft.com/office/officeart/2005/8/layout/process3"/>
    <dgm:cxn modelId="{CB4AAE8B-36C9-4ED7-8009-12DF99A039C1}" srcId="{84243EDB-4273-4C39-9ADA-D59B94007482}" destId="{0E0927F6-A276-4F6F-9D46-34AB73B91C3D}" srcOrd="0" destOrd="0" parTransId="{D862D46E-0BD7-42F8-B618-20FC80095DAB}" sibTransId="{7C1F3BD2-F92B-4FD2-9F3C-DE08ED2F74F2}"/>
    <dgm:cxn modelId="{2E46F98B-586B-4337-8CE3-3DA40BF6D984}" type="presOf" srcId="{78BCBC91-E4A8-4E67-9D2B-7E081AA4590A}" destId="{DC82A4C9-7780-40B9-810B-91D0A91A8C10}" srcOrd="1" destOrd="0" presId="urn:microsoft.com/office/officeart/2005/8/layout/process3"/>
    <dgm:cxn modelId="{A26E017A-6BF4-4667-AC5B-EF8BEEF5FE54}" srcId="{DE2CAF99-C3C4-4B0F-BFC7-236547E19BB3}" destId="{4E74C7DA-67AC-416A-A292-9CC3D6EC8D58}" srcOrd="0" destOrd="0" parTransId="{3430BB9B-4D90-4978-85C3-0A47F788719A}" sibTransId="{7B676687-6566-41B5-87F4-55E49F93A006}"/>
    <dgm:cxn modelId="{45EA2195-66C6-47ED-B203-DA7EB41EE6AB}" type="presOf" srcId="{78BCBC91-E4A8-4E67-9D2B-7E081AA4590A}" destId="{918268C2-BD81-4DD3-8F8E-693CE7107B7D}" srcOrd="0" destOrd="0" presId="urn:microsoft.com/office/officeart/2005/8/layout/process3"/>
    <dgm:cxn modelId="{CC05FDA1-A202-45F3-90F8-927743004044}" type="presOf" srcId="{84243EDB-4273-4C39-9ADA-D59B94007482}" destId="{319E0F53-FEF0-4BCA-A67D-D4849EB22691}" srcOrd="0" destOrd="0" presId="urn:microsoft.com/office/officeart/2005/8/layout/process3"/>
    <dgm:cxn modelId="{F36123BA-896B-4F5F-99A6-B0056A9D6370}" type="presOf" srcId="{4E74C7DA-67AC-416A-A292-9CC3D6EC8D58}" destId="{1299C56A-A1CA-43B2-B3C0-0EE863B1A187}" srcOrd="0" destOrd="0" presId="urn:microsoft.com/office/officeart/2005/8/layout/process3"/>
    <dgm:cxn modelId="{593B59A5-A1A9-443A-8B8B-88B3F8474DBD}" type="presOf" srcId="{8C8A6BFA-367A-48E1-B650-670018D3ACB1}" destId="{81E9625C-3BD8-4D12-BE5E-F9A75A10A687}" srcOrd="0" destOrd="0" presId="urn:microsoft.com/office/officeart/2005/8/layout/process3"/>
    <dgm:cxn modelId="{825E12F1-54E0-4176-93D2-63EE5A932396}" type="presOf" srcId="{84243EDB-4273-4C39-9ADA-D59B94007482}" destId="{1609F1B5-3ED5-4400-A5FC-6536D1764439}" srcOrd="1" destOrd="0" presId="urn:microsoft.com/office/officeart/2005/8/layout/process3"/>
    <dgm:cxn modelId="{AACF82E3-9C0A-49E4-9F9D-2A2F9F2ECEC4}" srcId="{2BFAB805-218B-45B6-BA84-6C99DA729F3D}" destId="{E3141DAE-DD87-41F9-894D-FD946E36701F}" srcOrd="1" destOrd="0" parTransId="{927E5170-E906-48C6-A986-5389F7ECDE2D}" sibTransId="{6BEF1615-61FF-4A01-835F-A3B2DDFE8BEB}"/>
    <dgm:cxn modelId="{0D4EDC63-2E1E-48D0-940D-A355AC6E692F}" srcId="{2BFAB805-218B-45B6-BA84-6C99DA729F3D}" destId="{84243EDB-4273-4C39-9ADA-D59B94007482}" srcOrd="2" destOrd="0" parTransId="{BE8F6F08-1EBA-495C-8E6A-C101D050FCE9}" sibTransId="{78BCBC91-E4A8-4E67-9D2B-7E081AA4590A}"/>
    <dgm:cxn modelId="{7E52FE1E-C2A6-4389-A7EB-774FF327FB5A}" type="presOf" srcId="{DE2CAF99-C3C4-4B0F-BFC7-236547E19BB3}" destId="{92FF3038-8B0D-4D69-B795-F8498F967795}" srcOrd="1" destOrd="0" presId="urn:microsoft.com/office/officeart/2005/8/layout/process3"/>
    <dgm:cxn modelId="{CA29848B-39FE-467C-9BF7-9BC917180D26}" type="presOf" srcId="{E3141DAE-DD87-41F9-894D-FD946E36701F}" destId="{72412B9F-5E67-41D1-812B-17AC080A8527}" srcOrd="0" destOrd="0" presId="urn:microsoft.com/office/officeart/2005/8/layout/process3"/>
    <dgm:cxn modelId="{1BC99F83-388D-4BF8-B22A-DF4B2C217CBB}" type="presOf" srcId="{6BEF1615-61FF-4A01-835F-A3B2DDFE8BEB}" destId="{50CE058A-F749-48BE-B63C-78CA13D0B9E3}" srcOrd="1" destOrd="0" presId="urn:microsoft.com/office/officeart/2005/8/layout/process3"/>
    <dgm:cxn modelId="{53541E55-C81F-4111-ADE4-2D3A2793A99B}" srcId="{2BFAB805-218B-45B6-BA84-6C99DA729F3D}" destId="{DE2CAF99-C3C4-4B0F-BFC7-236547E19BB3}" srcOrd="3" destOrd="0" parTransId="{6307931E-D04E-47A3-842C-D123D0261156}" sibTransId="{969A3F28-34ED-4316-AFAF-F10FE6A6B3A5}"/>
    <dgm:cxn modelId="{D3217A94-EF9C-47F2-B28D-9498389C35D3}" type="presOf" srcId="{C70C4916-7899-4C45-A41F-B9C13E171A74}" destId="{65E4DE7C-9FDA-47A9-90F1-07EB39425790}" srcOrd="0" destOrd="0" presId="urn:microsoft.com/office/officeart/2005/8/layout/process3"/>
    <dgm:cxn modelId="{1339D0CB-4758-4ADB-BBF4-5839BFCDA161}" srcId="{59A3C037-EE9D-4282-B2C9-11BB39FAD7B2}" destId="{1E9A54C3-714F-455B-BD05-D981EF26343E}" srcOrd="0" destOrd="0" parTransId="{AE616549-9773-4EB1-96AD-AB749D465B52}" sibTransId="{E68F4E6F-E0BD-4E99-989F-0E14E70D930D}"/>
    <dgm:cxn modelId="{A3ACF780-FD57-47E4-AC7C-5595CEDE1F84}" type="presOf" srcId="{59A3C037-EE9D-4282-B2C9-11BB39FAD7B2}" destId="{9C6513C1-CEBF-4F26-A364-7E2C8987B50F}" srcOrd="1" destOrd="0" presId="urn:microsoft.com/office/officeart/2005/8/layout/process3"/>
    <dgm:cxn modelId="{1C867CEB-CFA0-4BDD-B9DE-994402E77353}" srcId="{2BFAB805-218B-45B6-BA84-6C99DA729F3D}" destId="{59A3C037-EE9D-4282-B2C9-11BB39FAD7B2}" srcOrd="0" destOrd="0" parTransId="{563D7FA8-E227-46C7-81B1-5E5C256CA1B3}" sibTransId="{C70C4916-7899-4C45-A41F-B9C13E171A74}"/>
    <dgm:cxn modelId="{7D18395E-7996-4638-89EF-B5122DDA7E89}" type="presOf" srcId="{C70C4916-7899-4C45-A41F-B9C13E171A74}" destId="{DF304035-E9A0-4646-8953-EC5D41F5BDAA}" srcOrd="1" destOrd="0" presId="urn:microsoft.com/office/officeart/2005/8/layout/process3"/>
    <dgm:cxn modelId="{A0908C00-F7F9-4AC1-9F46-89946F8E8890}" type="presParOf" srcId="{E80B32F6-21C8-41A0-B62D-9C7A3A28800E}" destId="{2A81255E-AE40-4B35-8689-BDACB49DA1BE}" srcOrd="0" destOrd="0" presId="urn:microsoft.com/office/officeart/2005/8/layout/process3"/>
    <dgm:cxn modelId="{8AECD827-B64E-41B9-BD84-38E1378254CF}" type="presParOf" srcId="{2A81255E-AE40-4B35-8689-BDACB49DA1BE}" destId="{65A67305-DFC3-4004-9220-776823021ED0}" srcOrd="0" destOrd="0" presId="urn:microsoft.com/office/officeart/2005/8/layout/process3"/>
    <dgm:cxn modelId="{AF71B906-6E11-42E0-99D9-4EE32DB76C58}" type="presParOf" srcId="{2A81255E-AE40-4B35-8689-BDACB49DA1BE}" destId="{9C6513C1-CEBF-4F26-A364-7E2C8987B50F}" srcOrd="1" destOrd="0" presId="urn:microsoft.com/office/officeart/2005/8/layout/process3"/>
    <dgm:cxn modelId="{12EF7501-5F77-445F-BF64-ABE9AE08592C}" type="presParOf" srcId="{2A81255E-AE40-4B35-8689-BDACB49DA1BE}" destId="{34F57301-AEEC-4D16-B30F-1076B8B3F532}" srcOrd="2" destOrd="0" presId="urn:microsoft.com/office/officeart/2005/8/layout/process3"/>
    <dgm:cxn modelId="{A1C9D806-A4E2-4FDB-904A-6A6AA53796A3}" type="presParOf" srcId="{E80B32F6-21C8-41A0-B62D-9C7A3A28800E}" destId="{65E4DE7C-9FDA-47A9-90F1-07EB39425790}" srcOrd="1" destOrd="0" presId="urn:microsoft.com/office/officeart/2005/8/layout/process3"/>
    <dgm:cxn modelId="{5AF79151-6CB1-40E2-BFD2-840BF37C5DFA}" type="presParOf" srcId="{65E4DE7C-9FDA-47A9-90F1-07EB39425790}" destId="{DF304035-E9A0-4646-8953-EC5D41F5BDAA}" srcOrd="0" destOrd="0" presId="urn:microsoft.com/office/officeart/2005/8/layout/process3"/>
    <dgm:cxn modelId="{A9D25C48-DD3D-425C-96E9-852C11FF608C}" type="presParOf" srcId="{E80B32F6-21C8-41A0-B62D-9C7A3A28800E}" destId="{E942387A-969C-4CCC-AC85-B2B5137D3237}" srcOrd="2" destOrd="0" presId="urn:microsoft.com/office/officeart/2005/8/layout/process3"/>
    <dgm:cxn modelId="{B5359B2A-5007-43A5-98B7-E9E3F37A80DD}" type="presParOf" srcId="{E942387A-969C-4CCC-AC85-B2B5137D3237}" destId="{72412B9F-5E67-41D1-812B-17AC080A8527}" srcOrd="0" destOrd="0" presId="urn:microsoft.com/office/officeart/2005/8/layout/process3"/>
    <dgm:cxn modelId="{3DC30997-4DE7-4D47-B476-A3B0A1426355}" type="presParOf" srcId="{E942387A-969C-4CCC-AC85-B2B5137D3237}" destId="{D4521D72-F002-4CE9-B8E5-9BD0524FEA0E}" srcOrd="1" destOrd="0" presId="urn:microsoft.com/office/officeart/2005/8/layout/process3"/>
    <dgm:cxn modelId="{6C5A65B1-CAC9-4869-8AFB-5C504C1F034D}" type="presParOf" srcId="{E942387A-969C-4CCC-AC85-B2B5137D3237}" destId="{81E9625C-3BD8-4D12-BE5E-F9A75A10A687}" srcOrd="2" destOrd="0" presId="urn:microsoft.com/office/officeart/2005/8/layout/process3"/>
    <dgm:cxn modelId="{61D06F30-16AF-4CE5-A2A5-EBF02E62E172}" type="presParOf" srcId="{E80B32F6-21C8-41A0-B62D-9C7A3A28800E}" destId="{F84A0C1C-EF58-42F5-B3F7-E182CFC80A8B}" srcOrd="3" destOrd="0" presId="urn:microsoft.com/office/officeart/2005/8/layout/process3"/>
    <dgm:cxn modelId="{3C8020EA-4368-48B0-BE43-84F34BBEB4DC}" type="presParOf" srcId="{F84A0C1C-EF58-42F5-B3F7-E182CFC80A8B}" destId="{50CE058A-F749-48BE-B63C-78CA13D0B9E3}" srcOrd="0" destOrd="0" presId="urn:microsoft.com/office/officeart/2005/8/layout/process3"/>
    <dgm:cxn modelId="{8AB868ED-6143-43B1-BE87-D7422151E822}" type="presParOf" srcId="{E80B32F6-21C8-41A0-B62D-9C7A3A28800E}" destId="{3200FF29-333E-467B-8D77-59C21D13D1B1}" srcOrd="4" destOrd="0" presId="urn:microsoft.com/office/officeart/2005/8/layout/process3"/>
    <dgm:cxn modelId="{2CCB1E1C-4338-4FF7-859C-A32E94FE0387}" type="presParOf" srcId="{3200FF29-333E-467B-8D77-59C21D13D1B1}" destId="{319E0F53-FEF0-4BCA-A67D-D4849EB22691}" srcOrd="0" destOrd="0" presId="urn:microsoft.com/office/officeart/2005/8/layout/process3"/>
    <dgm:cxn modelId="{06700BA0-9B74-4234-AF90-1B1F2C212DAF}" type="presParOf" srcId="{3200FF29-333E-467B-8D77-59C21D13D1B1}" destId="{1609F1B5-3ED5-4400-A5FC-6536D1764439}" srcOrd="1" destOrd="0" presId="urn:microsoft.com/office/officeart/2005/8/layout/process3"/>
    <dgm:cxn modelId="{12C0570D-DF2B-4F01-9CEA-07C861E8A448}" type="presParOf" srcId="{3200FF29-333E-467B-8D77-59C21D13D1B1}" destId="{E99CC70A-1DCA-4D77-8736-D2B912819525}" srcOrd="2" destOrd="0" presId="urn:microsoft.com/office/officeart/2005/8/layout/process3"/>
    <dgm:cxn modelId="{19D02D72-CDA2-413E-B2D9-AEB3F2FA792A}" type="presParOf" srcId="{E80B32F6-21C8-41A0-B62D-9C7A3A28800E}" destId="{918268C2-BD81-4DD3-8F8E-693CE7107B7D}" srcOrd="5" destOrd="0" presId="urn:microsoft.com/office/officeart/2005/8/layout/process3"/>
    <dgm:cxn modelId="{D2E3EA8E-09EE-452B-95C1-6BE485648406}" type="presParOf" srcId="{918268C2-BD81-4DD3-8F8E-693CE7107B7D}" destId="{DC82A4C9-7780-40B9-810B-91D0A91A8C10}" srcOrd="0" destOrd="0" presId="urn:microsoft.com/office/officeart/2005/8/layout/process3"/>
    <dgm:cxn modelId="{F4B93CE9-953E-476A-B384-F426EFAFBB08}" type="presParOf" srcId="{E80B32F6-21C8-41A0-B62D-9C7A3A28800E}" destId="{C3A2301E-C818-448D-9799-CD6D2023E0AA}" srcOrd="6" destOrd="0" presId="urn:microsoft.com/office/officeart/2005/8/layout/process3"/>
    <dgm:cxn modelId="{8C924A08-CB28-41B4-A59E-8368CE743CEB}" type="presParOf" srcId="{C3A2301E-C818-448D-9799-CD6D2023E0AA}" destId="{61D77116-4D01-4EE7-BE14-5C16403F0156}" srcOrd="0" destOrd="0" presId="urn:microsoft.com/office/officeart/2005/8/layout/process3"/>
    <dgm:cxn modelId="{8EA672D8-7287-47A0-9B43-8479A2BFA54E}" type="presParOf" srcId="{C3A2301E-C818-448D-9799-CD6D2023E0AA}" destId="{92FF3038-8B0D-4D69-B795-F8498F967795}" srcOrd="1" destOrd="0" presId="urn:microsoft.com/office/officeart/2005/8/layout/process3"/>
    <dgm:cxn modelId="{7E9F6C64-8743-4833-9E0B-87F5714AA6F5}" type="presParOf" srcId="{C3A2301E-C818-448D-9799-CD6D2023E0AA}" destId="{1299C56A-A1CA-43B2-B3C0-0EE863B1A18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513C1-CEBF-4F26-A364-7E2C8987B50F}">
      <dsp:nvSpPr>
        <dsp:cNvPr id="0" name=""/>
        <dsp:cNvSpPr/>
      </dsp:nvSpPr>
      <dsp:spPr>
        <a:xfrm>
          <a:off x="3780" y="63912"/>
          <a:ext cx="1010700" cy="5825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Hazırlık</a:t>
          </a:r>
          <a:endParaRPr lang="tr-TR" sz="1600" kern="1200" dirty="0"/>
        </a:p>
      </dsp:txBody>
      <dsp:txXfrm>
        <a:off x="3780" y="63912"/>
        <a:ext cx="1010700" cy="388383"/>
      </dsp:txXfrm>
    </dsp:sp>
    <dsp:sp modelId="{34F57301-AEEC-4D16-B30F-1076B8B3F532}">
      <dsp:nvSpPr>
        <dsp:cNvPr id="0" name=""/>
        <dsp:cNvSpPr/>
      </dsp:nvSpPr>
      <dsp:spPr>
        <a:xfrm>
          <a:off x="210791" y="452296"/>
          <a:ext cx="1010700" cy="472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Yamak</a:t>
          </a:r>
          <a:endParaRPr lang="tr-TR" sz="1600" kern="1200" dirty="0"/>
        </a:p>
      </dsp:txBody>
      <dsp:txXfrm>
        <a:off x="224630" y="466135"/>
        <a:ext cx="983022" cy="444822"/>
      </dsp:txXfrm>
    </dsp:sp>
    <dsp:sp modelId="{65E4DE7C-9FDA-47A9-90F1-07EB39425790}">
      <dsp:nvSpPr>
        <dsp:cNvPr id="0" name=""/>
        <dsp:cNvSpPr/>
      </dsp:nvSpPr>
      <dsp:spPr>
        <a:xfrm>
          <a:off x="1167700" y="132286"/>
          <a:ext cx="324823" cy="25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1167700" y="182613"/>
        <a:ext cx="249333" cy="150981"/>
      </dsp:txXfrm>
    </dsp:sp>
    <dsp:sp modelId="{D4521D72-F002-4CE9-B8E5-9BD0524FEA0E}">
      <dsp:nvSpPr>
        <dsp:cNvPr id="0" name=""/>
        <dsp:cNvSpPr/>
      </dsp:nvSpPr>
      <dsp:spPr>
        <a:xfrm>
          <a:off x="1627356" y="63912"/>
          <a:ext cx="1010700" cy="582575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9. Sınıf</a:t>
          </a:r>
          <a:endParaRPr lang="tr-TR" sz="1600" kern="1200" dirty="0"/>
        </a:p>
      </dsp:txBody>
      <dsp:txXfrm>
        <a:off x="1627356" y="63912"/>
        <a:ext cx="1010700" cy="388383"/>
      </dsp:txXfrm>
    </dsp:sp>
    <dsp:sp modelId="{81E9625C-3BD8-4D12-BE5E-F9A75A10A687}">
      <dsp:nvSpPr>
        <dsp:cNvPr id="0" name=""/>
        <dsp:cNvSpPr/>
      </dsp:nvSpPr>
      <dsp:spPr>
        <a:xfrm>
          <a:off x="1834367" y="452296"/>
          <a:ext cx="1010700" cy="472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Çırak</a:t>
          </a:r>
          <a:endParaRPr lang="tr-TR" sz="1600" kern="1200" dirty="0"/>
        </a:p>
      </dsp:txBody>
      <dsp:txXfrm>
        <a:off x="1848206" y="466135"/>
        <a:ext cx="983022" cy="444822"/>
      </dsp:txXfrm>
    </dsp:sp>
    <dsp:sp modelId="{F84A0C1C-EF58-42F5-B3F7-E182CFC80A8B}">
      <dsp:nvSpPr>
        <dsp:cNvPr id="0" name=""/>
        <dsp:cNvSpPr/>
      </dsp:nvSpPr>
      <dsp:spPr>
        <a:xfrm>
          <a:off x="2791275" y="132286"/>
          <a:ext cx="324823" cy="25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2791275" y="182613"/>
        <a:ext cx="249333" cy="150981"/>
      </dsp:txXfrm>
    </dsp:sp>
    <dsp:sp modelId="{1609F1B5-3ED5-4400-A5FC-6536D1764439}">
      <dsp:nvSpPr>
        <dsp:cNvPr id="0" name=""/>
        <dsp:cNvSpPr/>
      </dsp:nvSpPr>
      <dsp:spPr>
        <a:xfrm>
          <a:off x="3250931" y="63912"/>
          <a:ext cx="1010700" cy="582575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10. Sınıf</a:t>
          </a:r>
          <a:endParaRPr lang="tr-TR" sz="1600" kern="1200" dirty="0"/>
        </a:p>
      </dsp:txBody>
      <dsp:txXfrm>
        <a:off x="3250931" y="63912"/>
        <a:ext cx="1010700" cy="388383"/>
      </dsp:txXfrm>
    </dsp:sp>
    <dsp:sp modelId="{E99CC70A-1DCA-4D77-8736-D2B912819525}">
      <dsp:nvSpPr>
        <dsp:cNvPr id="0" name=""/>
        <dsp:cNvSpPr/>
      </dsp:nvSpPr>
      <dsp:spPr>
        <a:xfrm>
          <a:off x="3457942" y="452296"/>
          <a:ext cx="1010700" cy="472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Kalfa</a:t>
          </a:r>
          <a:endParaRPr lang="tr-TR" sz="1600" kern="1200" dirty="0"/>
        </a:p>
      </dsp:txBody>
      <dsp:txXfrm>
        <a:off x="3471781" y="466135"/>
        <a:ext cx="983022" cy="444822"/>
      </dsp:txXfrm>
    </dsp:sp>
    <dsp:sp modelId="{918268C2-BD81-4DD3-8F8E-693CE7107B7D}">
      <dsp:nvSpPr>
        <dsp:cNvPr id="0" name=""/>
        <dsp:cNvSpPr/>
      </dsp:nvSpPr>
      <dsp:spPr>
        <a:xfrm>
          <a:off x="4414851" y="132286"/>
          <a:ext cx="324823" cy="251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100" kern="1200"/>
        </a:p>
      </dsp:txBody>
      <dsp:txXfrm>
        <a:off x="4414851" y="182613"/>
        <a:ext cx="249333" cy="150981"/>
      </dsp:txXfrm>
    </dsp:sp>
    <dsp:sp modelId="{92FF3038-8B0D-4D69-B795-F8498F967795}">
      <dsp:nvSpPr>
        <dsp:cNvPr id="0" name=""/>
        <dsp:cNvSpPr/>
      </dsp:nvSpPr>
      <dsp:spPr>
        <a:xfrm>
          <a:off x="4874507" y="63912"/>
          <a:ext cx="1010700" cy="582575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11. Sınıf</a:t>
          </a:r>
          <a:endParaRPr lang="tr-TR" sz="1600" kern="1200" dirty="0"/>
        </a:p>
      </dsp:txBody>
      <dsp:txXfrm>
        <a:off x="4874507" y="63912"/>
        <a:ext cx="1010700" cy="388383"/>
      </dsp:txXfrm>
    </dsp:sp>
    <dsp:sp modelId="{1299C56A-A1CA-43B2-B3C0-0EE863B1A187}">
      <dsp:nvSpPr>
        <dsp:cNvPr id="0" name=""/>
        <dsp:cNvSpPr/>
      </dsp:nvSpPr>
      <dsp:spPr>
        <a:xfrm>
          <a:off x="5081518" y="452296"/>
          <a:ext cx="1010700" cy="472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kern="1200" dirty="0" smtClean="0"/>
            <a:t>Usta</a:t>
          </a:r>
          <a:endParaRPr lang="tr-TR" sz="1600" kern="1200" dirty="0"/>
        </a:p>
      </dsp:txBody>
      <dsp:txXfrm>
        <a:off x="5095357" y="466135"/>
        <a:ext cx="983022" cy="444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E697725-EE68-420A-886D-AE39D746450F}" type="datetime1">
              <a:rPr lang="en-US" sz="1200" b="0" strike="noStrike" spc="-1">
                <a:solidFill>
                  <a:srgbClr val="8B8B8B"/>
                </a:solidFill>
                <a:latin typeface="Calibri"/>
              </a:rPr>
              <a:t>12/16/2023</a:t>
            </a:fld>
            <a:endParaRPr lang="tr-T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tr-T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CBB1F17-54FD-4080-A2A0-A2700692CE59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tr-T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Anahat metninin biçimini düzenlemek için tıklayın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İkinci Anahat Düzeyi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Üçüncü Anahat Düzeyi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Dördüncü Anahat Düzeyi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Beşinci Anahat Düzeyi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Altıncı Anahat Düzeyi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Yedinci Anahat Düzeyi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tr-TR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tr-TR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tr-TR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tr-TR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tr-TR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8B9DC9A-E2B5-4973-B400-22232EE1BE5D}" type="datetime1">
              <a:rPr lang="en-US" sz="1200" b="0" strike="noStrike" spc="-1">
                <a:solidFill>
                  <a:srgbClr val="8B8B8B"/>
                </a:solidFill>
                <a:latin typeface="Calibri"/>
              </a:rPr>
              <a:t>12/16/2023</a:t>
            </a:fld>
            <a:endParaRPr lang="tr-T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tr-TR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9242DD9-9E8E-461C-B216-2A7E6F756728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tr-T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itumtal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itumta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tumtal.com/" TargetMode="External"/><Relationship Id="rId5" Type="http://schemas.openxmlformats.org/officeDocument/2006/relationships/hyperlink" Target="https://itumtal.itu.edu.tr/" TargetMode="External"/><Relationship Id="rId10" Type="http://schemas.openxmlformats.org/officeDocument/2006/relationships/hyperlink" Target="https://www.linkedin.com/company/itumtal" TargetMode="External"/><Relationship Id="rId4" Type="http://schemas.openxmlformats.org/officeDocument/2006/relationships/hyperlink" Target="https://itumtal.meb.k12.tr/" TargetMode="External"/><Relationship Id="rId9" Type="http://schemas.openxmlformats.org/officeDocument/2006/relationships/hyperlink" Target="https://twitter.com/itumta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hyperlink" Target="https://www.itumtal.com/sempozyum" TargetMode="External"/><Relationship Id="rId4" Type="http://schemas.openxmlformats.org/officeDocument/2006/relationships/hyperlink" Target="http://www.itumtal.com/belgeler/MakaleCalismaSablonu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s://e-okul.meb.gov.tr/OrtaOgretim/OKL/OOK06006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thaber.com/haber/egitim/meslek-liseleri-vites-yukseltti-ara-degil-aranan-elaman-donemi-611909.html" TargetMode="External"/><Relationship Id="rId13" Type="http://schemas.openxmlformats.org/officeDocument/2006/relationships/hyperlink" Target="https://www.haberler.com/haberler-son-dakika-itu-mtal-endonezya-daki-yarismada-altin-madalya-14437210-haberi/" TargetMode="External"/><Relationship Id="rId18" Type="http://schemas.openxmlformats.org/officeDocument/2006/relationships/hyperlink" Target="https://www.iha.com.tr/haber-liseliler-online-ates-olcer-cihazi-uretti-938517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hyperlink" Target="https://www.dailymotion.com/video/x8534va" TargetMode="External"/><Relationship Id="rId12" Type="http://schemas.openxmlformats.org/officeDocument/2006/relationships/hyperlink" Target="https://istanbul.meb.gov.tr/www/etwinning-projeleri-avrupa-kalite-odulleri/icerik/3971" TargetMode="External"/><Relationship Id="rId17" Type="http://schemas.openxmlformats.org/officeDocument/2006/relationships/hyperlink" Target="https://www.dha.com.tr/egitim/liseli-mucitlerden-deprem-ikaz-lambasi/haber-1831330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s://www.cnnturk.com/video/turkiye/gelecegin-bilim-insanlari-sahnede" TargetMode="Externa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cs.google.com/spreadsheets/d/1IH6ZcYc_CfvGpYRjArhw9qQnx7iZWIgO/edit?usp=sharing&amp;ouid=102462343724915318817&amp;rtpof=true&amp;sd=true" TargetMode="External"/><Relationship Id="rId11" Type="http://schemas.openxmlformats.org/officeDocument/2006/relationships/hyperlink" Target="https://www.denizhaber.com/egitim/itu-mtal-e-buca-imsefte-altin-madalya-odulu-h96584.html" TargetMode="External"/><Relationship Id="rId5" Type="http://schemas.openxmlformats.org/officeDocument/2006/relationships/hyperlink" Target="https://www.youtube.com/watch?v=fPVchtJ0iLM" TargetMode="External"/><Relationship Id="rId15" Type="http://schemas.openxmlformats.org/officeDocument/2006/relationships/hyperlink" Target="https://www.youtube.com/watch?v=PUvbQlV0gXI" TargetMode="External"/><Relationship Id="rId10" Type="http://schemas.openxmlformats.org/officeDocument/2006/relationships/hyperlink" Target="https://youtu.be/WoRKeqSfduY" TargetMode="External"/><Relationship Id="rId19" Type="http://schemas.openxmlformats.org/officeDocument/2006/relationships/hyperlink" Target="https://haberler.itu.edu.tr/haberdetay/2021/01/05/i-tu-mtal-ogrencileri-egitimde-ahilik-takim-calismalari-projesiyle-ekip-ruhu-kazanacak" TargetMode="External"/><Relationship Id="rId4" Type="http://schemas.openxmlformats.org/officeDocument/2006/relationships/hyperlink" Target="https://www.youtube.com/watch?v=4urT9ivoFQA" TargetMode="External"/><Relationship Id="rId9" Type="http://schemas.openxmlformats.org/officeDocument/2006/relationships/hyperlink" Target="https://youtu.be/Vnvn741ZsWc" TargetMode="External"/><Relationship Id="rId14" Type="http://schemas.openxmlformats.org/officeDocument/2006/relationships/hyperlink" Target="https://www.virahaber.com/ulusal-sanal-gerceklik-proje-yarismasi-odul-toreni-yapildi-61563h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hyperlink" Target="https://goo.gl/maps/8XXxDHPY53tyUnLPA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/>
          <p:cNvPicPr/>
          <p:nvPr/>
        </p:nvPicPr>
        <p:blipFill>
          <a:blip r:embed="rId3"/>
          <a:stretch/>
        </p:blipFill>
        <p:spPr>
          <a:xfrm>
            <a:off x="1620000" y="1344600"/>
            <a:ext cx="5915520" cy="2435400"/>
          </a:xfrm>
          <a:prstGeom prst="rect">
            <a:avLst/>
          </a:prstGeom>
          <a:ln w="0"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4615962" y="3481754"/>
            <a:ext cx="2919558" cy="158261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4"/>
              </a:rPr>
              <a:t>https://itumtal.meb.k12.tr</a:t>
            </a:r>
            <a:r>
              <a:rPr lang="tr-TR" sz="1200" b="0" strike="noStrike" spc="-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sz="1200" dirty="0"/>
              <a:t/>
            </a:r>
            <a:br>
              <a:rPr sz="1200" dirty="0"/>
            </a:br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5"/>
              </a:rPr>
              <a:t>https://itumtal.itu.edu.tr</a:t>
            </a:r>
            <a:r>
              <a:rPr lang="tr-TR" sz="1200" b="0" strike="noStrike" spc="-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sz="1200" dirty="0"/>
              <a:t/>
            </a:r>
            <a:br>
              <a:rPr sz="1200" dirty="0"/>
            </a:br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6"/>
              </a:rPr>
              <a:t>www.itumtal.com/belgeler</a:t>
            </a:r>
            <a:r>
              <a:rPr sz="1200" dirty="0"/>
              <a:t/>
            </a:r>
            <a:br>
              <a:rPr sz="1200" dirty="0"/>
            </a:br>
            <a:r>
              <a:rPr lang="tr-TR" sz="1200" b="0" strike="noStrike" spc="-1" dirty="0">
                <a:solidFill>
                  <a:srgbClr val="000000"/>
                </a:solidFill>
                <a:latin typeface="Times New Roman"/>
              </a:rPr>
              <a:t>itumtal@itu.edu.tr, 0212 261 24 20</a:t>
            </a:r>
            <a:r>
              <a:rPr sz="1200" dirty="0"/>
              <a:t/>
            </a:r>
            <a:br>
              <a:rPr sz="1200" dirty="0"/>
            </a:br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7"/>
              </a:rPr>
              <a:t>https://www.youtube.com/itumtal</a:t>
            </a:r>
            <a:endParaRPr lang="tr-TR" sz="1200" b="0" strike="noStrike" spc="-1" dirty="0">
              <a:latin typeface="Arial"/>
            </a:endParaRPr>
          </a:p>
          <a:p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8"/>
              </a:rPr>
              <a:t>https://www.instagram.com/itumtal</a:t>
            </a:r>
            <a:endParaRPr lang="tr-TR" sz="1200" b="0" strike="noStrike" spc="-1" dirty="0">
              <a:latin typeface="Arial"/>
            </a:endParaRPr>
          </a:p>
          <a:p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9"/>
              </a:rPr>
              <a:t>https://twitter.com/itumtal</a:t>
            </a:r>
            <a:endParaRPr lang="tr-TR" sz="1200" b="0" strike="noStrike" spc="-1" dirty="0">
              <a:latin typeface="Arial"/>
            </a:endParaRPr>
          </a:p>
          <a:p>
            <a:r>
              <a:rPr lang="tr-TR" sz="12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10"/>
              </a:rPr>
              <a:t>https://www.linkedin.com/company/itumtal</a:t>
            </a:r>
            <a:endParaRPr lang="tr-TR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10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Günlük Faaliyetlerimiz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2149948" y="1429097"/>
            <a:ext cx="559607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Her sınıftan her gün farklı bir öğrencinin arkadaşlarına 5 dakika hitap etmesi,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Her sınıftan her gün farklı bir öğrencinin arkadaşlarına 5 dakika idman yaptırması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Teneffüslerde okul etrafında tur atılması,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Derse geç kalanların veya gelemeyenlerin derse geldiklerinde arkadaşlarından özür dilemesi,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328" y="4467441"/>
            <a:ext cx="3046740" cy="228505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068" y="4467441"/>
            <a:ext cx="4070854" cy="228505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11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Haftalık Faaliyetlerimiz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2171700" y="1387078"/>
            <a:ext cx="681435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Seminerler,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Mesleki gelişim,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Proje faaliyetleri,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Sosyal faaliyetler,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Ahilik takım çalışmaları,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Girişimcilik, hayatı idame, adabı muaşeret, 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164" y="4395965"/>
            <a:ext cx="1745672" cy="2325235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12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Sosyal Takımlarımız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2171701" y="1387078"/>
            <a:ext cx="28487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Basketbol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Bilişim Kulübü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eTwinning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Fotoğrafçılık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FRP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Futbol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Gastronomi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Harezmi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Manga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Masa Tenisi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108330" y="1387078"/>
            <a:ext cx="241788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Münazara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Müzik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Popüler Bilimler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Resim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Satranç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Teknoloji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Kulübü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Voleybol</a:t>
            </a:r>
          </a:p>
          <a:p>
            <a:pPr marL="285750" indent="-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Zeka Oyunları</a:t>
            </a: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36" y="5137896"/>
            <a:ext cx="1887020" cy="1415265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029006" y="6546758"/>
            <a:ext cx="2853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2022-2023 Eğitim öğretim yılı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13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Teknik Takımlarımız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1811220" y="1237612"/>
            <a:ext cx="28487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Delta ROV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İTÜ MTAL EV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ITUMTAL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Robotics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Dimension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Ases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THT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Şafak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İST_MEM Hilal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Sweet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Fix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 Team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Moon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Infinity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SEİN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3D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Apirov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Aşiyan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TO-KA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Tufan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Apex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Bilişim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Arı Bilişim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İMR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Robotaksi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Paskal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Ülgen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4079241" y="1237612"/>
            <a:ext cx="28487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Fulminare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HealTech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Heliod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Dimension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VR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Ebabil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Okyanus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Anlaçöz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Sıvıbu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İTÜ MTAL EV 2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Bee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Machıne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Aerobant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Dolunay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Nautilus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Kraber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ISrapp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Energy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Cycle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Denizcilikte Korsanla Mücadele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Erasmus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Araba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347261" y="1237612"/>
            <a:ext cx="284870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Harezmi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Akıllı Saat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Akıllı Öğünler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Isrota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Kodri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Tohoku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Enerji Harmanı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Revan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Yapay Zeka Matematik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Akıllı Ev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Reen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OringeAid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Metan Gazi Üretme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Elektrokart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İstanbul Roket Takımı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Roket Takımı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Helilkopter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Robor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Takımı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Gökkurt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5029006" y="6546758"/>
            <a:ext cx="2853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2022-2023 Eğitim öğretim yılı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14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535719" cy="953989"/>
            <a:chOff x="4087211" y="82119"/>
            <a:chExt cx="3535719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899" y="697554"/>
              <a:ext cx="27080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Ahilik Takım Çalışmaları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1714727" y="1316740"/>
            <a:ext cx="75145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Verilen konuyu, belirlenen kişiler ile (usta-çırak) takım halinde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araştırmak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raporlaştırmak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ve sunmaktır.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Gençlerin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enerjisi, büyüklerin tecrübesi ile birleşerek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BEREKET’e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 dönüşmektedir.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Takımların sevk ve idaresinde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üst sınıflardan/sektörden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hamiler katkı sağlamaktadır.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Takımlar her hafta bir araya gelerek kendilerine verilen konuda çalışma yapmaktadır.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Bilişim, Denizcilik ve Elektronik alanında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önemli 10’ar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konu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belirlenmektedir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Takım çalışması rapor şablonu. </a:t>
            </a:r>
            <a:r>
              <a:rPr lang="tr-TR" sz="1400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http://</a:t>
            </a:r>
            <a:r>
              <a:rPr lang="tr-TR" sz="1400" dirty="0" smtClean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www.itumtal.com/belgeler/MakaleCalismaSablonu.docx</a:t>
            </a:r>
            <a:r>
              <a:rPr lang="tr-TR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Çalışmalar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yıl sonunda sempozyumda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sunuluyor.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https://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  <a:hlinkClick r:id="rId5"/>
              </a:rPr>
              <a:t>www.itumtal.com/sempozyum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Üst sınıf öğrencileri alt sınıflara rehberlik yapıyor.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15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535719" cy="953989"/>
            <a:chOff x="4087211" y="82119"/>
            <a:chExt cx="3535719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899" y="697554"/>
              <a:ext cx="27080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Ahilik Takımlarımız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275792"/>
              </p:ext>
            </p:extLst>
          </p:nvPr>
        </p:nvGraphicFramePr>
        <p:xfrm>
          <a:off x="1820008" y="1151791"/>
          <a:ext cx="7323992" cy="5456843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  <a:tableStyleId>{17292A2E-F333-43FB-9621-5CBBE7FDCDCB}</a:tableStyleId>
              </a:tblPr>
              <a:tblGrid>
                <a:gridCol w="2550441">
                  <a:extLst>
                    <a:ext uri="{9D8B030D-6E8A-4147-A177-3AD203B41FA5}">
                      <a16:colId xmlns:a16="http://schemas.microsoft.com/office/drawing/2014/main" val="3321877886"/>
                    </a:ext>
                  </a:extLst>
                </a:gridCol>
                <a:gridCol w="2332219">
                  <a:extLst>
                    <a:ext uri="{9D8B030D-6E8A-4147-A177-3AD203B41FA5}">
                      <a16:colId xmlns:a16="http://schemas.microsoft.com/office/drawing/2014/main" val="3029178271"/>
                    </a:ext>
                  </a:extLst>
                </a:gridCol>
                <a:gridCol w="2441332">
                  <a:extLst>
                    <a:ext uri="{9D8B030D-6E8A-4147-A177-3AD203B41FA5}">
                      <a16:colId xmlns:a16="http://schemas.microsoft.com/office/drawing/2014/main" val="1355872652"/>
                    </a:ext>
                  </a:extLst>
                </a:gridCol>
              </a:tblGrid>
              <a:tr h="490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dirty="0">
                          <a:effectLst/>
                        </a:rPr>
                        <a:t>Bilişim Teknolojileri Alanı Ahilik Takımları</a:t>
                      </a:r>
                      <a:endParaRPr lang="tr-TR" sz="16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dirty="0">
                          <a:effectLst/>
                        </a:rPr>
                        <a:t>Denizcilik Alanı Ahilik Takımları</a:t>
                      </a:r>
                      <a:endParaRPr lang="tr-TR" sz="16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b="1" dirty="0">
                          <a:effectLst/>
                        </a:rPr>
                        <a:t>Elektrik-Elektronik Alanı Ahilik Takımları</a:t>
                      </a:r>
                      <a:endParaRPr lang="tr-TR" sz="16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59013555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 Uygulama Geliştirme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İnsan-Bilgisayar Etkileşimi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Fabrika otomasyonu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85121743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Oyun Tasarımcısı / Programcısı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Enerji yönetimi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Akıllı şehirler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531359350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Yapay Zeka - Makine Öğrenmesi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Artırılmış ve Sanal Gerçeklik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Biyomedikal elektronik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93683789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Siber Güvenlik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Büyük veri analizleri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tasarım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55258779"/>
                  </a:ext>
                </a:extLst>
              </a:tr>
              <a:tr h="245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Görüntü İşleme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Gemilerde dijitalleşme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Enerji harmanı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90219922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Grafik Tasarım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Siber Güvenlik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Elektrikli araçlar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7553207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 Uygulama Geliştirme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Otonom Gemiler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Drone</a:t>
                      </a:r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uygulamaları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826524402"/>
                  </a:ext>
                </a:extLst>
              </a:tr>
              <a:tr h="24550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Robotik ve Kodlama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Otomasyon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Robotik uygulamalar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74436564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Kriptoloji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Oyunlaştırma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GSM sistemler ve mobil uygulamalar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05772929"/>
                  </a:ext>
                </a:extLst>
              </a:tr>
              <a:tr h="490999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Arttırılmış - Sanal Gerçeklik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Denizcilikte Mavi Ekonomi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Nesnelerin interneti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414631629"/>
                  </a:ext>
                </a:extLst>
              </a:tr>
            </a:tbl>
          </a:graphicData>
        </a:graphic>
      </p:graphicFrame>
      <p:pic>
        <p:nvPicPr>
          <p:cNvPr id="11" name="Picture 2" descr="genc musi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06" y="554135"/>
            <a:ext cx="1186964" cy="4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musi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41" y="138389"/>
            <a:ext cx="18000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Dikdörtgen 18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16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Kazanımlar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2276232" y="1387078"/>
            <a:ext cx="654245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Verilen konuyu birlikte çalışma 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Sorunları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anlama, çözme ve raporlama 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Okul-sanayi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işbirliği 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Projeler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yapma kültürü	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Sosyalleşme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Takım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Usta-çırak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ilişkisi 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Yazma-sunma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kültürü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386" y="5113325"/>
            <a:ext cx="3088547" cy="17446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850" y="5116198"/>
            <a:ext cx="3098250" cy="1741802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17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Yapılan Çalışmalarla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2039818" y="1404661"/>
            <a:ext cx="69719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Hazırlık, 9. ve 10. sınıflarda mesleki gelişim çalışmalarıyla beceriler artıyor,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11. ve 12. sınıflarda Hedef İTÜ çalışmalarıyla YKS başarısı artıyor,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Ahilik çalışmalarıyla birlikte çalışma ve takım kültürü artıyor,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Usta-Çırak faaliyetleriyle üst sınıflar, alt sınıflara rehberlik yapıyor,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Öğrenciler sırasıyla YAMAK, ÇIRAK, KALFA ve USTA oluyor, 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1263947651"/>
              </p:ext>
            </p:extLst>
          </p:nvPr>
        </p:nvGraphicFramePr>
        <p:xfrm>
          <a:off x="2379345" y="4711680"/>
          <a:ext cx="6096000" cy="98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18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Yarışmalar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Dikdörtgen 8"/>
          <p:cNvSpPr/>
          <p:nvPr/>
        </p:nvSpPr>
        <p:spPr>
          <a:xfrm>
            <a:off x="2481349" y="1431039"/>
            <a:ext cx="535259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Teknofest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MEB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Ulusal/Uluslararası yarışmalara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katılım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Uluslararası sanal / artırılmış gerçeklik,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919" y="5708424"/>
            <a:ext cx="3448728" cy="114957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920" y="4811754"/>
            <a:ext cx="3448727" cy="89667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647" y="4811754"/>
            <a:ext cx="3986353" cy="2013174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19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LGS Giriş Bilgileri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15861"/>
              </p:ext>
            </p:extLst>
          </p:nvPr>
        </p:nvGraphicFramePr>
        <p:xfrm>
          <a:off x="2172580" y="2700314"/>
          <a:ext cx="6405918" cy="1361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414">
                  <a:extLst>
                    <a:ext uri="{9D8B030D-6E8A-4147-A177-3AD203B41FA5}">
                      <a16:colId xmlns:a16="http://schemas.microsoft.com/office/drawing/2014/main" val="4179503590"/>
                    </a:ext>
                  </a:extLst>
                </a:gridCol>
                <a:gridCol w="1214736">
                  <a:extLst>
                    <a:ext uri="{9D8B030D-6E8A-4147-A177-3AD203B41FA5}">
                      <a16:colId xmlns:a16="http://schemas.microsoft.com/office/drawing/2014/main" val="530642176"/>
                    </a:ext>
                  </a:extLst>
                </a:gridCol>
                <a:gridCol w="1079766">
                  <a:extLst>
                    <a:ext uri="{9D8B030D-6E8A-4147-A177-3AD203B41FA5}">
                      <a16:colId xmlns:a16="http://schemas.microsoft.com/office/drawing/2014/main" val="4027144060"/>
                    </a:ext>
                  </a:extLst>
                </a:gridCol>
                <a:gridCol w="1412002">
                  <a:extLst>
                    <a:ext uri="{9D8B030D-6E8A-4147-A177-3AD203B41FA5}">
                      <a16:colId xmlns:a16="http://schemas.microsoft.com/office/drawing/2014/main" val="4033044191"/>
                    </a:ext>
                  </a:extLst>
                </a:gridCol>
              </a:tblGrid>
              <a:tr h="56201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İTÜ MTAL Bölümler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</a:rPr>
                        <a:t>Yabancı Dil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</a:rPr>
                        <a:t>Kontenjan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smtClean="0">
                          <a:effectLst/>
                        </a:rPr>
                        <a:t>2023 taban</a:t>
                      </a:r>
                      <a:r>
                        <a:rPr lang="tr-TR" sz="1200" u="none" strike="noStrike" baseline="0" smtClean="0">
                          <a:effectLst/>
                        </a:rPr>
                        <a:t> puan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1530897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</a:rPr>
                        <a:t>Bilişim Teknolojileri 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30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463,58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241633"/>
                  </a:ext>
                </a:extLst>
              </a:tr>
              <a:tr h="34028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</a:rPr>
                        <a:t>Elektrik-Elektronik Teknolojileri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</a:rPr>
                        <a:t>İngilizce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30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447,21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0026440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>
                          <a:effectLst/>
                        </a:rPr>
                        <a:t>Denizcilik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</a:rPr>
                        <a:t>İngilizce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30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</a:rPr>
                        <a:t>418,87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005754"/>
                  </a:ext>
                </a:extLst>
              </a:tr>
            </a:tbl>
          </a:graphicData>
        </a:graphic>
      </p:graphicFrame>
      <p:sp>
        <p:nvSpPr>
          <p:cNvPr id="2" name="Dikdörtgen 1"/>
          <p:cNvSpPr/>
          <p:nvPr/>
        </p:nvSpPr>
        <p:spPr>
          <a:xfrm>
            <a:off x="2172580" y="1746834"/>
            <a:ext cx="6575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Okul nakil puan </a:t>
            </a:r>
            <a:r>
              <a:rPr lang="tr-TR" dirty="0" smtClean="0"/>
              <a:t>bilgileri</a:t>
            </a:r>
            <a:r>
              <a:rPr lang="tr-TR" dirty="0"/>
              <a:t> </a:t>
            </a:r>
            <a:endParaRPr lang="tr-TR" dirty="0" smtClean="0"/>
          </a:p>
          <a:p>
            <a:r>
              <a:rPr lang="tr-TR" dirty="0" smtClean="0">
                <a:hlinkClick r:id="rId4"/>
              </a:rPr>
              <a:t>https</a:t>
            </a:r>
            <a:r>
              <a:rPr lang="tr-TR" dirty="0">
                <a:hlinkClick r:id="rId4"/>
              </a:rPr>
              <a:t>://e-okul.meb.gov.tr/OrtaOgretim/OKL/OOK06006.aspx</a:t>
            </a:r>
            <a:r>
              <a:rPr lang="tr-TR" dirty="0"/>
              <a:t> </a:t>
            </a:r>
            <a:endParaRPr lang="tr-TR" dirty="0" smtClean="0"/>
          </a:p>
          <a:p>
            <a:r>
              <a:rPr lang="tr-TR" dirty="0" smtClean="0"/>
              <a:t>adresinden </a:t>
            </a:r>
            <a:r>
              <a:rPr lang="tr-TR" dirty="0"/>
              <a:t>öğrenilebilir.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5FCDC9C-63B4-4841-A406-BD828CCD65D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2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4087211" y="82119"/>
            <a:ext cx="2815826" cy="953989"/>
            <a:chOff x="4087211" y="82119"/>
            <a:chExt cx="2815826" cy="95398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4752768" y="697554"/>
              <a:ext cx="2150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Okul Genel Görünüm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779" y="1319114"/>
            <a:ext cx="7286359" cy="5222363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20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Özlü Sözlerimiz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1838474" y="1036108"/>
            <a:ext cx="72615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Hayallerimiz</a:t>
            </a:r>
            <a:r>
              <a:rPr lang="tr-TR" sz="1200" dirty="0"/>
              <a:t>, hedeflerimiz var, inanıyoruz, çalışıyoruz, başaracağız.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Değişimi </a:t>
            </a:r>
            <a:r>
              <a:rPr lang="tr-TR" sz="1200" dirty="0"/>
              <a:t>ve gelişimi hedefleyen eğitim ve öğretim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Çıktı </a:t>
            </a:r>
            <a:r>
              <a:rPr lang="tr-TR" sz="1200" dirty="0"/>
              <a:t>odaklı, disiplinler arası ve topluma fayda sağlayan araştırmalar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Çok </a:t>
            </a:r>
            <a:r>
              <a:rPr lang="tr-TR" sz="1200" dirty="0"/>
              <a:t>yönlü, etkin ve sürdürülebilir okul sanayi işbirliği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Uluslararası </a:t>
            </a:r>
            <a:r>
              <a:rPr lang="tr-TR" sz="1200" dirty="0"/>
              <a:t>işbirliği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Lisede </a:t>
            </a:r>
            <a:r>
              <a:rPr lang="tr-TR" sz="1200" dirty="0"/>
              <a:t>üniversite eğitimi yapıyoruz, üniversitede uzmanlaşacağız.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Mesleki </a:t>
            </a:r>
            <a:r>
              <a:rPr lang="tr-TR" sz="1200" dirty="0"/>
              <a:t>yetkinliği, Ahilik kültürünü, milli, manevi ve ahlaki değerleri önemsiyoruz.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Sorunları </a:t>
            </a:r>
            <a:r>
              <a:rPr lang="tr-TR" sz="1200" dirty="0"/>
              <a:t>çalışmamız gereken proje konuları olarak görüyoruz.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Geleceğin </a:t>
            </a:r>
            <a:r>
              <a:rPr lang="tr-TR" sz="1200" dirty="0"/>
              <a:t>mimarları, mühendisleri, bilim insanları, girişimcileri olacağımız için İTÜ </a:t>
            </a:r>
            <a:r>
              <a:rPr lang="tr-TR" sz="1200" dirty="0" err="1"/>
              <a:t>MTAL’de</a:t>
            </a:r>
            <a:r>
              <a:rPr lang="tr-TR" sz="1200" dirty="0"/>
              <a:t> buluşuyoruz.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Hazırlık</a:t>
            </a:r>
            <a:r>
              <a:rPr lang="tr-TR" sz="1200" dirty="0"/>
              <a:t>, 9. ve 10. sınıflarda mesleki gelişim, 11. ve 12. sınıflarda Hedef İTÜ (YKS) ağırlıklı çalışıyoruz.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Akran </a:t>
            </a:r>
            <a:r>
              <a:rPr lang="tr-TR" sz="1200" dirty="0"/>
              <a:t>zenginliği ve takımlar ile geleceğe hazırlanıyoruz.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Okul </a:t>
            </a:r>
            <a:r>
              <a:rPr lang="tr-TR" sz="1200" dirty="0"/>
              <a:t>içinde ve dışında birbirimize yardımcı oluyoruz (Nasreddin Hoca Akademi).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Not </a:t>
            </a:r>
            <a:r>
              <a:rPr lang="tr-TR" sz="1200" dirty="0"/>
              <a:t>odaklı değil beceri odaklı eğitim ve öğretim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Milli </a:t>
            </a:r>
            <a:r>
              <a:rPr lang="tr-TR" sz="1200" dirty="0"/>
              <a:t>ve manevi değerleri önemsiyoruz, katma değeri yüksek teknoloji üreteceğiz, Türkiye'de iyi bir üniversitede okuyacağız, küresel ağ oluşturmak için yüksek lisans veya doktora sırasında yurt dışında bulunacağız.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Girişimcilik</a:t>
            </a:r>
            <a:r>
              <a:rPr lang="tr-TR" sz="1200" dirty="0"/>
              <a:t>, Hayatı İdame ve </a:t>
            </a:r>
            <a:r>
              <a:rPr lang="tr-TR" sz="1200" dirty="0" err="1"/>
              <a:t>Adab</a:t>
            </a:r>
            <a:r>
              <a:rPr lang="tr-TR" sz="1200" dirty="0"/>
              <a:t>-ı Muaşeret dersi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Sosyal </a:t>
            </a:r>
            <a:r>
              <a:rPr lang="tr-TR" sz="1200" dirty="0"/>
              <a:t>Faaliyetler saatinde takımlar halinde sosyalleşiyoruz.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Proje </a:t>
            </a:r>
            <a:r>
              <a:rPr lang="tr-TR" sz="1200" dirty="0"/>
              <a:t>Harman Yeri saatinde istediğimiz kişiler ile istediğimiz projeleri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Ahilik </a:t>
            </a:r>
            <a:r>
              <a:rPr lang="tr-TR" sz="1200" dirty="0"/>
              <a:t>Proje saatinde veriler konuyu belirlenen kişiler ile birlikte araştırıyoruz, </a:t>
            </a:r>
            <a:r>
              <a:rPr lang="tr-TR" sz="1200" dirty="0" err="1"/>
              <a:t>raporlaştırıyoruz</a:t>
            </a:r>
            <a:r>
              <a:rPr lang="tr-TR" sz="1200" dirty="0"/>
              <a:t> ve sunuyoruz.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Derslerde </a:t>
            </a:r>
            <a:r>
              <a:rPr lang="tr-TR" sz="1200" dirty="0"/>
              <a:t>sırayla arkadaşlarımıza hitabet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Derslerde </a:t>
            </a:r>
            <a:r>
              <a:rPr lang="tr-TR" sz="1200" dirty="0"/>
              <a:t>sırayla arkadaşlarımıza idman yaptırıyoruz.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Aralarda </a:t>
            </a:r>
            <a:r>
              <a:rPr lang="tr-TR" sz="1200" dirty="0"/>
              <a:t>okul etrafında arkadaşlarımızla tur atıyoruz, sohbet ediyoruz.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Yiyeceklerimizi </a:t>
            </a:r>
            <a:r>
              <a:rPr lang="tr-TR" sz="1200" dirty="0"/>
              <a:t>havanın güzel olduğu günlerde bahçede yiyoruz.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Haftada </a:t>
            </a:r>
            <a:r>
              <a:rPr lang="tr-TR" sz="1200" dirty="0"/>
              <a:t>bir gün ders aralarında arkadaşlarımızla iletişimi İngilizce dilinde yapıyoruz.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Mekânları </a:t>
            </a:r>
            <a:r>
              <a:rPr lang="tr-TR" sz="1200" dirty="0"/>
              <a:t>güzelleştirenin içindeki insanların olduğuna inanıyoruz.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Marka </a:t>
            </a:r>
            <a:r>
              <a:rPr lang="tr-TR" sz="1200" dirty="0"/>
              <a:t>olmak için tertip, düzen ve disiplinli çalışıyoruz.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İTÜ'lü </a:t>
            </a:r>
            <a:r>
              <a:rPr lang="tr-TR" sz="1200" dirty="0"/>
              <a:t>olmak; ömür boyu taşıyacağın bir gururdur! Diyoruz.</a:t>
            </a:r>
            <a:endParaRPr lang="tr-TR" sz="1200" dirty="0"/>
          </a:p>
        </p:txBody>
      </p:sp>
      <p:sp>
        <p:nvSpPr>
          <p:cNvPr id="14" name="Dikdörtgen 13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21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3236781" cy="953989"/>
            <a:chOff x="4087211" y="82119"/>
            <a:chExt cx="3236781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24090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Niçin İTÜ MTAL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1848338" y="1418527"/>
            <a:ext cx="71110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4"/>
              </a:rPr>
              <a:t>https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4"/>
              </a:rPr>
              <a:t>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4"/>
              </a:rPr>
              <a:t>www.youtube.com/watch?v=4urT9ivoFQA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 İTÜ MTAL Tanıtım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5"/>
              </a:rPr>
              <a:t>https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5"/>
              </a:rPr>
              <a:t>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5"/>
              </a:rPr>
              <a:t>www.youtube.com/watch?v=fPVchtJ0iLM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  Çok sorulan sorular ve cevapları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6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6"/>
              </a:rPr>
              <a:t>docs.google.com/spreadsheets/d/1IH6ZcYc_CfvGpYRjArhw9qQnx7iZWIgO/edit?usp=sharing&amp;ouid=102462343724915318817&amp;rtpof=true&amp;sd=true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Bazı haberler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7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7"/>
              </a:rPr>
              <a:t>www.dailymotion.com/video/x8534va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Meslek liseleri ezber bozuyor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8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8"/>
              </a:rPr>
              <a:t>www.trthaber.com/haber/egitim/meslek-liseleri-vites-yukseltti-ara-degil-aranan-elaman-donemi-611909.html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Meslek 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liseleri vites yükseltti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9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9"/>
              </a:rPr>
              <a:t>youtu.be/Vnvn741ZsWc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Meslek 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Lisesindeki Gençler Neleri Başarıyor?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0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10"/>
              </a:rPr>
              <a:t>youtu.be/WoRKeqSfduY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Meslek liselerinin eğitim sistemindeki yeri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1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11"/>
              </a:rPr>
              <a:t>www.denizhaber.com/egitim/itu-mtal-e-buca-imsefte-altin-madalya-odulu-h96584.html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2"/>
              </a:rPr>
              <a:t>https://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  <a:hlinkClick r:id="rId12"/>
              </a:rPr>
              <a:t>istanbul.meb.gov.tr/www/etwinning-projeleri-avrupa-kalite-odulleri/icerik/3971</a:t>
            </a:r>
            <a:r>
              <a:rPr lang="tr-TR" sz="1200" dirty="0" smtClean="0">
                <a:solidFill>
                  <a:srgbClr val="222222"/>
                </a:solidFill>
                <a:latin typeface="Arial Narrow" panose="020B0606020202030204" pitchFamily="34" charset="0"/>
              </a:rPr>
              <a:t>  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3"/>
              </a:rPr>
              <a:t>https://www.haberler.com/haberler-son-dakika-itu-mtal-endonezya-daki-yarismada-altin-madalya-14437210-haberi/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4"/>
              </a:rPr>
              <a:t>https://www.virahaber.com/ulusal-sanal-gerceklik-proje-yarismasi-odul-toreni-yapildi-61563h.htm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5"/>
              </a:rPr>
              <a:t>https://www.youtube.com/watch?v=PUvbQlV0gXI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6"/>
              </a:rPr>
              <a:t>https://www.cnnturk.com/video/turkiye/gelecegin-bilim-insanlari-sahnede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7"/>
              </a:rPr>
              <a:t>https://www.dha.com.tr/egitim/liseli-mucitlerden-deprem-ikaz-lambasi/haber-1831330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8"/>
              </a:rPr>
              <a:t>https://www.iha.com.tr/haber-liseliler-online-ates-olcer-cihazi-uretti-938517/</a:t>
            </a: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  <a:hlinkClick r:id="rId19"/>
              </a:rPr>
              <a:t>https://haberler.itu.edu.tr/haberdetay/2021/01/05/i-tu-mtal-ogrencileri-egitimde-ahilik-takim-calismalari-projesiyle-ekip-ruhu-kazanacak</a:t>
            </a: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dirty="0">
              <a:solidFill>
                <a:srgbClr val="222222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>
                <a:solidFill>
                  <a:srgbClr val="222222"/>
                </a:solidFill>
                <a:latin typeface="Arial Narrow" panose="020B0606020202030204" pitchFamily="34" charset="0"/>
              </a:rPr>
              <a:t>…..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11" y="5092812"/>
            <a:ext cx="3138108" cy="1765188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056A3FD-F91F-49FC-8716-C92E99CE7868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3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1259559"/>
            <a:chOff x="4087211" y="82119"/>
            <a:chExt cx="2769578" cy="12595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69354" y="756903"/>
              <a:ext cx="13204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Fiziki İmkanlar</a:t>
              </a:r>
            </a:p>
          </p:txBody>
        </p:sp>
      </p:grpSp>
      <p:sp>
        <p:nvSpPr>
          <p:cNvPr id="6" name="Metin kutusu 5"/>
          <p:cNvSpPr txBox="1"/>
          <p:nvPr/>
        </p:nvSpPr>
        <p:spPr>
          <a:xfrm>
            <a:off x="2160687" y="1198276"/>
            <a:ext cx="58537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Derslik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Atölye: </a:t>
            </a:r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Toplantı Salonu: </a:t>
            </a:r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  <a:p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Kütüphane: 1</a:t>
            </a:r>
          </a:p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Mescit: 2 (Kız + Erkek)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Halı Saha: 1</a:t>
            </a:r>
          </a:p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Basket Sahası: 1</a:t>
            </a:r>
          </a:p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Kapalı Spor Salonu: 1</a:t>
            </a:r>
          </a:p>
          <a:p>
            <a:r>
              <a:rPr lang="tr-T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Pansiyon: YOK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94" y="1973636"/>
            <a:ext cx="1881652" cy="105784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806" y="3031480"/>
            <a:ext cx="1862427" cy="1396820"/>
          </a:xfrm>
          <a:prstGeom prst="rect">
            <a:avLst/>
          </a:prstGeom>
        </p:spPr>
      </p:pic>
      <p:pic>
        <p:nvPicPr>
          <p:cNvPr id="14" name="Picture 2" descr="İSTANBUL / BEŞİKTAŞ - İstanbul Teknik Üniversitesi Mesleki ve Teknik  Anadolu Lises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1914"/>
          <a:stretch/>
        </p:blipFill>
        <p:spPr bwMode="auto">
          <a:xfrm>
            <a:off x="6270194" y="4428300"/>
            <a:ext cx="1872039" cy="141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ikdörtgen 15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7E245ED5-C855-4628-AA43-E8107616AB25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4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953989"/>
            <a:chOff x="4087211" y="82119"/>
            <a:chExt cx="2769578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62146" y="697554"/>
              <a:ext cx="111662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Ulaşım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223" y="1274286"/>
            <a:ext cx="7361389" cy="422331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899138" y="5559932"/>
            <a:ext cx="7244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Beşiktaş iskele ve otobüs duraklarından 10 dakika yürüme mesafesindedir.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Beşiktaş’a kara ve deniz yolu ile ulaşım vardır.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>
                <a:hlinkClick r:id="rId5"/>
              </a:rPr>
              <a:t>https://goo.gl/maps/8XXxDHPY53tyUnLPA</a:t>
            </a:r>
            <a:r>
              <a:rPr lang="tr-TR" sz="1600" dirty="0" smtClean="0"/>
              <a:t>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223" y="4362557"/>
            <a:ext cx="1048943" cy="1048943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BD1FB2E-87A5-45AF-BEAE-DD5E4D26401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953989"/>
            <a:chOff x="4087211" y="82119"/>
            <a:chExt cx="2769578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88522" y="697554"/>
              <a:ext cx="16645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Hakkımızda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1957915" y="1370575"/>
            <a:ext cx="718608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MEB 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ve İTÜ arasında yapılan bir protokol ile 2019’da İTÜ Mesleki ve Teknik Anadolu Lisesi kuruldu. </a:t>
            </a:r>
            <a:endParaRPr lang="tr-TR" sz="16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Hayallerimiz, hedeflerimiz var, inanıyoruz, çalışıyoruz, başaracağız.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Değişimi ve gelişimi hedefleyen eğitim ve öğretim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Çıktı odaklı, disiplinler arası ve topluma fayda sağlayan araştırmalar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Çok yönlü, etkin ve sürdürülebilir okul sanayi işbirliği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Uluslararası işbirliği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Lisede üniversite eğitimi yapıyoruz, üniversitede uzmanlaşacağız.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Mesleki yetkinliği, Ahilik kültürünü, milli, manevi ve ahlaki değerleri önemsiyoruz.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Sorunları çalışmamız gereken proje konuları olarak görüyoruz.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Geleceğin mimarları, mühendisleri, bilim insanları, girişimcileri olacağımız için İTÜ </a:t>
            </a:r>
            <a:r>
              <a:rPr lang="tr-TR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MTAL’de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 buluşuyoruz.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BD1FB2E-87A5-45AF-BEAE-DD5E4D26401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6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953989"/>
            <a:chOff x="4087211" y="82119"/>
            <a:chExt cx="2769578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88522" y="697554"/>
              <a:ext cx="16645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Hakkımızda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1957915" y="1370575"/>
            <a:ext cx="71860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Hazırlık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, 9. ve 10. sınıflarda mesleki gelişim, 11. ve 12. sınıflarda Hedef İTÜ (YKS) ağırlıklı çalışıyoruz.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Akran zenginliği ve takımlar ile geleceğe hazırlanıyoruz.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Okul içinde ve dışında birbirimize yardımcı oluyoruz (Nasreddin Hoca Akademi).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Not odaklı değil beceri odaklı eğitim ve öğretim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Milli ve manevi değerleri önemsiyoruz, katma değeri yüksek teknoloji üreteceğiz, Türkiye'de iyi bir üniversitede okuyacağız, küresel ağ oluşturmak için yüksek lisans veya doktora sırasında yurt dışında bulunacağız.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Girişimcilik, Hayatı İdame ve </a:t>
            </a:r>
            <a:r>
              <a:rPr lang="tr-TR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Adab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-ı Muaşeret dersi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Sosyal Faaliyetler saatinde takımlar halinde sosyalleşiyoruz.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Proje Harman Yeri saatinde istediğimiz kişiler ile istediğimiz projeleri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Ahilik Proje saatinde veriler konuyu belirlenen kişiler ile birlikte araştırıyoruz, </a:t>
            </a:r>
            <a:r>
              <a:rPr lang="tr-TR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raporlaştırıyoruz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 ve sunuyoruz</a:t>
            </a:r>
            <a:r>
              <a:rPr lang="tr-TR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tr-TR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BD1FB2E-87A5-45AF-BEAE-DD5E4D26401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7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953989"/>
            <a:chOff x="4087211" y="82119"/>
            <a:chExt cx="2769578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88522" y="697554"/>
              <a:ext cx="16645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Hakkımızda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1957915" y="1370575"/>
            <a:ext cx="718608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222222"/>
                </a:solidFill>
                <a:latin typeface="arial" panose="020B0604020202020204" pitchFamily="34" charset="0"/>
              </a:rPr>
              <a:t>Derslerde </a:t>
            </a: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sırayla arkadaşlarımıza hitabet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Derslerde sırayla arkadaşlarımıza idman yaptırıyoruz.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Aralarda okul etrafında arkadaşlarımızla tur atıyoruz, sohbet ediyoruz.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Yiyeceklerimizi havanın güzel olduğu günlerde bahçede yiyoruz.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Haftada bir gün ders aralarında arkadaşlarımızla iletişimi İngilizce dilinde yapıyoruz.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Mekânları güzelleştirenin içindeki insanların olduğuna inanıyoruz.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Marka olmak için tertip, düzen ve disiplinli çalışıyoruz.</a:t>
            </a:r>
          </a:p>
          <a:p>
            <a:pPr marL="347472" indent="-347472" fontAlgn="ctr"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arial" panose="020B0604020202020204" pitchFamily="34" charset="0"/>
              </a:rPr>
              <a:t>İTÜ'lü olmak; ömür boyu taşıyacağın bir gururdur! Diyoruz.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CF84F56-9E43-4B92-B4D0-8B8E642B103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8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769578" cy="953989"/>
            <a:chOff x="4087211" y="82119"/>
            <a:chExt cx="2769578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879730" y="697554"/>
              <a:ext cx="17408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Önceliklerimiz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Dikdörtgen 5"/>
          <p:cNvSpPr/>
          <p:nvPr/>
        </p:nvSpPr>
        <p:spPr>
          <a:xfrm>
            <a:off x="1826028" y="1387078"/>
            <a:ext cx="450827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Yerli ve milli üretim,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Araştırma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geliştirme,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Proje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Tasarım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Bilişim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Gezi, Takım, Disiplin,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Paydaş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İmece, İstişare,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Ahilik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Açık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kaynak,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Pardus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Katma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değeri yüksek teknoloji,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Okul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sanayi işbirliği,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Sektörel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stratejik planlar,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Değerlerimiz, İyi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insan,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Verimlilik, Sürdürülebilirlik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72" y="2145053"/>
            <a:ext cx="3095228" cy="173848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48" y="3883539"/>
            <a:ext cx="3092252" cy="1694554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B8A88D-1B18-45F0-849A-72B407A262E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tr-TR" sz="1200" b="0" strike="noStrike" spc="-1">
              <a:latin typeface="Times New Roman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4087211" y="82119"/>
            <a:ext cx="2815826" cy="953989"/>
            <a:chOff x="4087211" y="82119"/>
            <a:chExt cx="2815826" cy="9539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616CB1-7769-2E43-8E8D-41EE200B1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16" t="13780" r="2519" b="16598"/>
            <a:stretch/>
          </p:blipFill>
          <p:spPr>
            <a:xfrm>
              <a:off x="4087211" y="82119"/>
              <a:ext cx="2769578" cy="844061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4914900" y="697554"/>
              <a:ext cx="19881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Faaliyetlerimiz</a:t>
              </a:r>
              <a:endParaRPr lang="tr-T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392" y="1594368"/>
            <a:ext cx="2793608" cy="209947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046" y="3756067"/>
            <a:ext cx="2795954" cy="209753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003368" y="1387078"/>
            <a:ext cx="698269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İşbaşı eğitimleri,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Yarışmalar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Fikri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mülkiyet,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Tübitak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Teknofest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Harezmi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Erasmus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eTwinning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Nasreddin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Hoca Akademi,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Öğreterek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öğreniyorum,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Ahilik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Geziler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Seminerler, </a:t>
            </a:r>
            <a:r>
              <a:rPr lang="tr-TR" dirty="0" err="1">
                <a:solidFill>
                  <a:srgbClr val="222222"/>
                </a:solidFill>
                <a:latin typeface="arial" panose="020B0604020202020204" pitchFamily="34" charset="0"/>
              </a:rPr>
              <a:t>Çalıştaylar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, Sempozyumlar, </a:t>
            </a:r>
            <a:endParaRPr lang="tr-TR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Sosyal </a:t>
            </a:r>
            <a:r>
              <a:rPr lang="tr-TR" dirty="0">
                <a:solidFill>
                  <a:srgbClr val="222222"/>
                </a:solidFill>
                <a:latin typeface="arial" panose="020B0604020202020204" pitchFamily="34" charset="0"/>
              </a:rPr>
              <a:t>faaliyetler, Bitki ekimi, 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222222"/>
                </a:solidFill>
                <a:latin typeface="arial" panose="020B0604020202020204" pitchFamily="34" charset="0"/>
              </a:rPr>
              <a:t>…..</a:t>
            </a:r>
            <a:endParaRPr lang="tr-T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8017115" y="559228"/>
            <a:ext cx="942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700" dirty="0"/>
              <a:t>"</a:t>
            </a:r>
            <a:r>
              <a:rPr lang="tr-TR" sz="700" b="1" dirty="0"/>
              <a:t>İTÜ</a:t>
            </a:r>
            <a:r>
              <a:rPr lang="tr-TR" sz="700" dirty="0"/>
              <a:t>'</a:t>
            </a:r>
            <a:r>
              <a:rPr lang="tr-TR" sz="700" b="1" dirty="0"/>
              <a:t>lü </a:t>
            </a:r>
            <a:r>
              <a:rPr lang="tr-TR" sz="700" b="1" dirty="0" smtClean="0"/>
              <a:t>Olmak</a:t>
            </a:r>
            <a:r>
              <a:rPr lang="tr-TR" sz="700" dirty="0" smtClean="0"/>
              <a:t>" </a:t>
            </a:r>
            <a:r>
              <a:rPr lang="tr-TR" sz="700" b="1" dirty="0" smtClean="0"/>
              <a:t>Ömür boyu </a:t>
            </a:r>
            <a:r>
              <a:rPr lang="tr-TR" sz="700" dirty="0" smtClean="0"/>
              <a:t>taşıyacağın </a:t>
            </a:r>
            <a:r>
              <a:rPr lang="tr-TR" sz="700" b="1" dirty="0" smtClean="0"/>
              <a:t>bir gururdur</a:t>
            </a:r>
            <a:r>
              <a:rPr lang="tr-TR" sz="700" dirty="0" smtClean="0"/>
              <a:t>.</a:t>
            </a:r>
            <a:endParaRPr lang="tr-TR" sz="100" dirty="0">
              <a:solidFill>
                <a:srgbClr val="FF0000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7115" y="57497"/>
            <a:ext cx="942246" cy="533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10520</TotalTime>
  <Words>1596</Words>
  <Application>Microsoft Office PowerPoint</Application>
  <PresentationFormat>Ekran Gösterisi (4:3)</PresentationFormat>
  <Paragraphs>347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21</vt:i4>
      </vt:variant>
    </vt:vector>
  </HeadingPairs>
  <TitlesOfParts>
    <vt:vector size="32" baseType="lpstr">
      <vt:lpstr>Arial</vt:lpstr>
      <vt:lpstr>Arial</vt:lpstr>
      <vt:lpstr>Arial Narrow</vt:lpstr>
      <vt:lpstr>Calibri</vt:lpstr>
      <vt:lpstr>Cambria</vt:lpstr>
      <vt:lpstr>DejaVu Sans</vt:lpstr>
      <vt:lpstr>Symbol</vt:lpstr>
      <vt:lpstr>Times New Roman</vt:lpstr>
      <vt:lpstr>Wingdings</vt:lpstr>
      <vt:lpstr>Office Theme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deniz leblebici basar</dc:creator>
  <dc:description/>
  <cp:lastModifiedBy>Windows Kullanıcısı</cp:lastModifiedBy>
  <cp:revision>189</cp:revision>
  <cp:lastPrinted>2019-06-24T08:23:50Z</cp:lastPrinted>
  <dcterms:created xsi:type="dcterms:W3CDTF">2019-06-02T07:22:17Z</dcterms:created>
  <dcterms:modified xsi:type="dcterms:W3CDTF">2023-12-16T16:24:47Z</dcterms:modified>
  <dc:language>tr-TR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Ekran Gösterisi (4:3)</vt:lpwstr>
  </property>
  <property fmtid="{D5CDD505-2E9C-101B-9397-08002B2CF9AE}" pid="3" name="Slides">
    <vt:i4>19</vt:i4>
  </property>
</Properties>
</file>