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86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6" r:id="rId21"/>
    <p:sldId id="278" r:id="rId22"/>
    <p:sldId id="279" r:id="rId23"/>
    <p:sldId id="280" r:id="rId24"/>
    <p:sldId id="281" r:id="rId25"/>
    <p:sldId id="287" r:id="rId26"/>
    <p:sldId id="288" r:id="rId27"/>
  </p:sldIdLst>
  <p:sldSz cx="12192000" cy="6858000"/>
  <p:notesSz cx="6797675" cy="9856788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7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iixiROjakB0H9fMmKMucABqABH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47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4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4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62238"/>
            <a:ext cx="2945659" cy="49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362238"/>
            <a:ext cx="2945659" cy="49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77" name="Google Shape;17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6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9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1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2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3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4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4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79176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4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6069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8081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19d3098b69_0_0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00" cy="388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119d3098b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:notes"/>
          <p:cNvSpPr txBox="1">
            <a:spLocks noGrp="1"/>
          </p:cNvSpPr>
          <p:nvPr>
            <p:ph type="body" idx="1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8"/>
          <p:cNvSpPr txBox="1">
            <a:spLocks noGrp="1"/>
          </p:cNvSpPr>
          <p:nvPr>
            <p:ph type="title"/>
          </p:nvPr>
        </p:nvSpPr>
        <p:spPr>
          <a:xfrm rot="5400000">
            <a:off x="7285038" y="1828804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8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6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8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8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8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5"/>
          <p:cNvSpPr txBox="1"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body"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35"/>
          <p:cNvSpPr txBox="1">
            <a:spLocks noGrp="1"/>
          </p:cNvSpPr>
          <p:nvPr>
            <p:ph type="body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6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6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9" name="Google Shape;69;p36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7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5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7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hyperlink" Target="https://youtu.be/4urT9ivoFQA?si=DOvpV-AOJ-ETeyt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uzf9f_VWQM4&amp;feature=youtu.be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itumtal" TargetMode="External"/><Relationship Id="rId13" Type="http://schemas.openxmlformats.org/officeDocument/2006/relationships/image" Target="../media/image59.png"/><Relationship Id="rId3" Type="http://schemas.openxmlformats.org/officeDocument/2006/relationships/hyperlink" Target="https://itumtal.meb.k12.tr/" TargetMode="External"/><Relationship Id="rId7" Type="http://schemas.openxmlformats.org/officeDocument/2006/relationships/hyperlink" Target="https://www.instagram.com/itumtal" TargetMode="External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itumtal" TargetMode="External"/><Relationship Id="rId11" Type="http://schemas.openxmlformats.org/officeDocument/2006/relationships/image" Target="../media/image57.png"/><Relationship Id="rId5" Type="http://schemas.openxmlformats.org/officeDocument/2006/relationships/hyperlink" Target="http://www.itumtal.com/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s://itumtal.itu.edu.tr/" TargetMode="External"/><Relationship Id="rId9" Type="http://schemas.openxmlformats.org/officeDocument/2006/relationships/hyperlink" Target="https://www.linkedin.com/company/itumtal" TargetMode="External"/><Relationship Id="rId1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</a:t>
            </a:fld>
            <a:endParaRPr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452" y="4153524"/>
            <a:ext cx="3054350" cy="171043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0" y="5462"/>
            <a:ext cx="65" cy="446276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100"/>
              <a:buFont typeface="Arial"/>
              <a:buNone/>
            </a:pPr>
            <a:r>
              <a:rPr lang="tr-TR" sz="11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tr-TR" sz="11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152400" y="157862"/>
            <a:ext cx="65" cy="446276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100"/>
              <a:buFont typeface="Arial"/>
              <a:buNone/>
            </a:pPr>
            <a:r>
              <a:rPr lang="tr-TR" sz="11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tr-TR" sz="1100" b="0" i="0" u="none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09338" y="1818756"/>
            <a:ext cx="7821472" cy="2334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62636" y="3760967"/>
            <a:ext cx="4714875" cy="12477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 txBox="1"/>
          <p:nvPr/>
        </p:nvSpPr>
        <p:spPr>
          <a:xfrm>
            <a:off x="6815686" y="5159327"/>
            <a:ext cx="192191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İTÜ MTAL</a:t>
            </a:r>
            <a:endParaRPr dirty="0"/>
          </a:p>
        </p:txBody>
      </p:sp>
      <p:sp>
        <p:nvSpPr>
          <p:cNvPr id="10" name="Google Shape;181;p9"/>
          <p:cNvSpPr txBox="1"/>
          <p:nvPr/>
        </p:nvSpPr>
        <p:spPr>
          <a:xfrm>
            <a:off x="7024398" y="6263117"/>
            <a:ext cx="11913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Calibri"/>
              <a:buNone/>
            </a:pPr>
            <a:r>
              <a:rPr lang="tr-TR" sz="18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2023-2024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5390135" y="5589352"/>
            <a:ext cx="45095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hlinkClick r:id="rId7"/>
              </a:rPr>
              <a:t>https://</a:t>
            </a:r>
            <a:r>
              <a:rPr lang="tr-TR" dirty="0" smtClean="0">
                <a:hlinkClick r:id="rId7"/>
              </a:rPr>
              <a:t>youtu.be/4urT9ivoFQA?si=DOvpV-AOJ-ETeyty</a:t>
            </a:r>
            <a:r>
              <a:rPr lang="tr-TR" dirty="0" smtClean="0"/>
              <a:t> </a:t>
            </a:r>
            <a:endParaRPr lang="tr-T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</a:pPr>
            <a:fld id="{00000000-1234-1234-1234-123412341234}" type="slidenum">
              <a:rPr lang="tr-TR"/>
              <a:t>10</a:t>
            </a:fld>
            <a:endParaRPr/>
          </a:p>
        </p:txBody>
      </p:sp>
      <p:sp>
        <p:nvSpPr>
          <p:cNvPr id="180" name="Google Shape;180;p9"/>
          <p:cNvSpPr txBox="1"/>
          <p:nvPr/>
        </p:nvSpPr>
        <p:spPr>
          <a:xfrm>
            <a:off x="5009238" y="2727400"/>
            <a:ext cx="579920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lang="tr-TR" sz="40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Our Projects and Activities</a:t>
            </a:r>
            <a:endParaRPr sz="40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9"/>
          <p:cNvSpPr txBox="1"/>
          <p:nvPr/>
        </p:nvSpPr>
        <p:spPr>
          <a:xfrm>
            <a:off x="6836898" y="3866820"/>
            <a:ext cx="358726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Calibri"/>
              <a:buNone/>
            </a:pPr>
            <a:r>
              <a:rPr lang="tr-TR" sz="44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2023-2024</a:t>
            </a:r>
            <a:endParaRPr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452" y="4153524"/>
            <a:ext cx="3054350" cy="171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9238" y="530000"/>
            <a:ext cx="5530550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4539" y="555700"/>
            <a:ext cx="2162175" cy="217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"/>
          <p:cNvSpPr txBox="1">
            <a:spLocks noGrp="1"/>
          </p:cNvSpPr>
          <p:nvPr>
            <p:ph type="title"/>
          </p:nvPr>
        </p:nvSpPr>
        <p:spPr>
          <a:xfrm>
            <a:off x="4010263" y="1145159"/>
            <a:ext cx="551473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tr-TR" sz="2100"/>
              <a:t/>
            </a:r>
            <a:br>
              <a:rPr lang="tr-TR" sz="2100"/>
            </a:br>
            <a:endParaRPr sz="2100"/>
          </a:p>
        </p:txBody>
      </p:sp>
      <p:sp>
        <p:nvSpPr>
          <p:cNvPr id="190" name="Google Shape;190;p10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11</a:t>
            </a:fld>
            <a:endParaRPr/>
          </a:p>
        </p:txBody>
      </p:sp>
      <p:sp>
        <p:nvSpPr>
          <p:cNvPr id="191" name="Google Shape;191;p10"/>
          <p:cNvSpPr txBox="1"/>
          <p:nvPr/>
        </p:nvSpPr>
        <p:spPr>
          <a:xfrm>
            <a:off x="2093023" y="845389"/>
            <a:ext cx="8448456" cy="5693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dirty="0" err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sz="2800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Own</a:t>
            </a:r>
            <a:r>
              <a:rPr lang="tr-TR" sz="2800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Projects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Vocational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Specialization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Teamworks</a:t>
            </a:r>
            <a:r>
              <a:rPr lang="tr-TR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(Ahi-</a:t>
            </a:r>
            <a:r>
              <a:rPr lang="tr-TR" sz="2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order</a:t>
            </a:r>
            <a:r>
              <a:rPr lang="tr-TR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2- Nasreddin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Hodja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Project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3- I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Teaching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Project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4- ARGEP360 -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Augmented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Reality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Education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Platform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dirty="0" err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Other</a:t>
            </a:r>
            <a:r>
              <a:rPr lang="tr-TR" sz="2800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Projects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Tübitak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4006</a:t>
            </a:r>
          </a:p>
          <a:p>
            <a:r>
              <a:rPr lang="tr-TR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2-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Teknofest</a:t>
            </a:r>
            <a:endParaRPr lang="tr-TR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tr-TR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3-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Erasmus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Plus KA2</a:t>
            </a:r>
          </a:p>
          <a:p>
            <a:r>
              <a:rPr lang="tr-TR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4- 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Harezmi</a:t>
            </a:r>
          </a:p>
          <a:p>
            <a:r>
              <a:rPr lang="tr-TR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5- 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Twinning</a:t>
            </a:r>
            <a:endParaRPr lang="tr-TR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6- …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0"/>
          <p:cNvSpPr txBox="1"/>
          <p:nvPr/>
        </p:nvSpPr>
        <p:spPr>
          <a:xfrm>
            <a:off x="3838435" y="322169"/>
            <a:ext cx="65601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lang="tr-TR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2023-2024 </a:t>
            </a: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Academic</a:t>
            </a:r>
            <a:r>
              <a:rPr lang="tr-TR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Year</a:t>
            </a:r>
            <a:r>
              <a:rPr lang="tr-TR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Projects</a:t>
            </a:r>
            <a:endParaRPr sz="18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363" y="5328416"/>
            <a:ext cx="2700000" cy="1512000"/>
          </a:xfrm>
          <a:prstGeom prst="rect">
            <a:avLst/>
          </a:prstGeom>
        </p:spPr>
      </p:pic>
      <p:pic>
        <p:nvPicPr>
          <p:cNvPr id="9" name="Picture 2" descr="İTÜ MTAL Öğrencileri Başarılı Çalışmalar Yapmaya Devam Ediyor - İstanbul  Teknik Üniversitesi Mesleki ve Teknik Anadolu Lises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68" y="5328416"/>
            <a:ext cx="2018595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"/>
          <p:cNvSpPr txBox="1">
            <a:spLocks noGrp="1"/>
          </p:cNvSpPr>
          <p:nvPr>
            <p:ph type="title"/>
          </p:nvPr>
        </p:nvSpPr>
        <p:spPr>
          <a:xfrm>
            <a:off x="4010263" y="1145159"/>
            <a:ext cx="551473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tr-TR" sz="2100"/>
              <a:t/>
            </a:r>
            <a:br>
              <a:rPr lang="tr-TR" sz="2100"/>
            </a:br>
            <a:endParaRPr sz="2100"/>
          </a:p>
        </p:txBody>
      </p:sp>
      <p:sp>
        <p:nvSpPr>
          <p:cNvPr id="198" name="Google Shape;198;p11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12</a:t>
            </a:fld>
            <a:endParaRPr/>
          </a:p>
        </p:txBody>
      </p:sp>
      <p:sp>
        <p:nvSpPr>
          <p:cNvPr id="200" name="Google Shape;200;p11"/>
          <p:cNvSpPr txBox="1"/>
          <p:nvPr/>
        </p:nvSpPr>
        <p:spPr>
          <a:xfrm>
            <a:off x="2781234" y="1330270"/>
            <a:ext cx="8086058" cy="458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tr-T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tr-TR" sz="2400" dirty="0" err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sz="2400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400" dirty="0" err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Teams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tr-TR" sz="23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Teknofest</a:t>
            </a:r>
            <a:r>
              <a:rPr lang="tr-TR" sz="2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competition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teams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MEB Robot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competition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teams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Ahi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teamworks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tr-TR" sz="2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Nasreddin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hodja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educator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Autonomous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ship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79400">
              <a:buClr>
                <a:schemeClr val="dk1"/>
              </a:buClr>
              <a:buSzPts val="2300"/>
              <a:buFont typeface="Arial"/>
              <a:buChar char="•"/>
            </a:pP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Rocket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</a:t>
            </a:r>
            <a:endParaRPr lang="tr-TR" sz="23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E-car team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Tübitak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projects team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National/international symposium organization team</a:t>
            </a: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79400">
              <a:buClr>
                <a:schemeClr val="dk1"/>
              </a:buClr>
              <a:buSzPts val="2300"/>
              <a:buFont typeface="Arial"/>
              <a:buChar char="•"/>
            </a:pPr>
            <a:r>
              <a:rPr lang="tr-TR" sz="2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</a:p>
          <a:p>
            <a:pPr marL="28575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92;p10"/>
          <p:cNvSpPr txBox="1"/>
          <p:nvPr/>
        </p:nvSpPr>
        <p:spPr>
          <a:xfrm>
            <a:off x="3838435" y="322169"/>
            <a:ext cx="65601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lang="tr-TR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2023-2024 </a:t>
            </a: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Academic</a:t>
            </a:r>
            <a:r>
              <a:rPr lang="tr-TR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Year</a:t>
            </a:r>
            <a:r>
              <a:rPr lang="tr-TR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Projects</a:t>
            </a:r>
            <a:endParaRPr sz="18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602" y="5326670"/>
            <a:ext cx="3024000" cy="1512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4049" y="5326670"/>
            <a:ext cx="2632659" cy="151200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8932" y="5318683"/>
            <a:ext cx="3584000" cy="1512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4010263" y="1145159"/>
            <a:ext cx="551473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tr-TR" sz="2100"/>
              <a:t/>
            </a:r>
            <a:br>
              <a:rPr lang="tr-TR" sz="2100"/>
            </a:br>
            <a:endParaRPr sz="2100"/>
          </a:p>
        </p:txBody>
      </p:sp>
      <p:sp>
        <p:nvSpPr>
          <p:cNvPr id="216" name="Google Shape;216;p13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13</a:t>
            </a:fld>
            <a:endParaRPr/>
          </a:p>
        </p:txBody>
      </p:sp>
      <p:pic>
        <p:nvPicPr>
          <p:cNvPr id="217" name="Google Shape;217;p13" descr="Erzurum Teknik Üniversites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8435" y="5310584"/>
            <a:ext cx="5304693" cy="166719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3"/>
          <p:cNvSpPr txBox="1"/>
          <p:nvPr/>
        </p:nvSpPr>
        <p:spPr>
          <a:xfrm>
            <a:off x="2781234" y="1330270"/>
            <a:ext cx="9176400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tr-T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Erasmus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Projects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Twinnig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projects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Harezmi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92;p10"/>
          <p:cNvSpPr txBox="1"/>
          <p:nvPr/>
        </p:nvSpPr>
        <p:spPr>
          <a:xfrm>
            <a:off x="3838435" y="322169"/>
            <a:ext cx="65601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lang="tr-TR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2023-2024 </a:t>
            </a: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Academic</a:t>
            </a:r>
            <a:r>
              <a:rPr lang="tr-TR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Year</a:t>
            </a:r>
            <a:r>
              <a:rPr lang="tr-TR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Projects</a:t>
            </a:r>
            <a:endParaRPr sz="18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483" y="5266484"/>
            <a:ext cx="2857500" cy="16002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7580" y="5332634"/>
            <a:ext cx="3024000" cy="1512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4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14</a:t>
            </a:fld>
            <a:endParaRPr/>
          </a:p>
        </p:txBody>
      </p:sp>
      <p:pic>
        <p:nvPicPr>
          <p:cNvPr id="226" name="Google Shape;226;p14" descr="İSTANBUL TEKNİK ÜNİVERSİTESİ A1 KURU (Eğitim)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4285" y="0"/>
            <a:ext cx="1527375" cy="1527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4"/>
          <p:cNvSpPr txBox="1"/>
          <p:nvPr/>
        </p:nvSpPr>
        <p:spPr>
          <a:xfrm>
            <a:off x="2781225" y="1330275"/>
            <a:ext cx="7883400" cy="4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tr-TR" sz="2400" dirty="0" err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Other</a:t>
            </a:r>
            <a:r>
              <a:rPr lang="tr-TR" sz="2400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400" dirty="0" err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Activities</a:t>
            </a:r>
            <a:r>
              <a:rPr lang="tr-TR" sz="2400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Scientists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seminars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Academicians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ITU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seminars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AR/VR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Robotics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courses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Setting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workshop - El Cezeri-1250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Istanbul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Technical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workshop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cooperate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’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domestic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internship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preparations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tr-T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Sponsorship</a:t>
            </a:r>
            <a:r>
              <a:rPr lang="tr-T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agreement</a:t>
            </a:r>
            <a:r>
              <a:rPr lang="tr-T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tr-T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companies</a:t>
            </a:r>
            <a:r>
              <a:rPr lang="tr-T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setting</a:t>
            </a:r>
            <a:r>
              <a:rPr lang="tr-T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</a:t>
            </a:r>
            <a:r>
              <a:rPr lang="tr-T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workshop</a:t>
            </a: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classes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’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attendance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vocational</a:t>
            </a:r>
            <a:r>
              <a:rPr lang="tr-TR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lessons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dirty="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92;p10"/>
          <p:cNvSpPr txBox="1"/>
          <p:nvPr/>
        </p:nvSpPr>
        <p:spPr>
          <a:xfrm>
            <a:off x="3838435" y="322169"/>
            <a:ext cx="65601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lang="tr-TR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2023-2024 </a:t>
            </a: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Academic</a:t>
            </a:r>
            <a:r>
              <a:rPr lang="tr-TR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Year</a:t>
            </a:r>
            <a:r>
              <a:rPr lang="tr-TR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Projects</a:t>
            </a:r>
            <a:endParaRPr sz="18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674" y="5332673"/>
            <a:ext cx="2632659" cy="1512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0604" y="5332673"/>
            <a:ext cx="2700000" cy="1512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1876" y="5332673"/>
            <a:ext cx="2691000" cy="1512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5"/>
          <p:cNvSpPr txBox="1">
            <a:spLocks noGrp="1"/>
          </p:cNvSpPr>
          <p:nvPr>
            <p:ph type="title"/>
          </p:nvPr>
        </p:nvSpPr>
        <p:spPr>
          <a:xfrm>
            <a:off x="4010263" y="1145159"/>
            <a:ext cx="551473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tr-TR" sz="2100"/>
              <a:t/>
            </a:r>
            <a:br>
              <a:rPr lang="tr-TR" sz="2100"/>
            </a:br>
            <a:endParaRPr sz="2100"/>
          </a:p>
        </p:txBody>
      </p:sp>
      <p:sp>
        <p:nvSpPr>
          <p:cNvPr id="234" name="Google Shape;234;p15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15</a:t>
            </a:fld>
            <a:endParaRPr/>
          </a:p>
        </p:txBody>
      </p:sp>
      <p:sp>
        <p:nvSpPr>
          <p:cNvPr id="236" name="Google Shape;236;p15"/>
          <p:cNvSpPr txBox="1"/>
          <p:nvPr/>
        </p:nvSpPr>
        <p:spPr>
          <a:xfrm>
            <a:off x="2781225" y="1330274"/>
            <a:ext cx="73482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tr-TR" sz="2400" dirty="0" err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Social</a:t>
            </a:r>
            <a:r>
              <a:rPr lang="tr-TR" sz="2400" dirty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400" dirty="0" err="1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Activities</a:t>
            </a:r>
            <a:r>
              <a:rPr lang="tr-TR" sz="2400" dirty="0" smtClean="0">
                <a:solidFill>
                  <a:srgbClr val="31859B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6509" y="4342395"/>
            <a:ext cx="4640363" cy="2379083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5"/>
          <p:cNvSpPr txBox="1"/>
          <p:nvPr/>
        </p:nvSpPr>
        <p:spPr>
          <a:xfrm>
            <a:off x="2781224" y="2161000"/>
            <a:ext cx="3371615" cy="38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Football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Basketball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Volleyball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Ping Pong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 foreign language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English Speaking Activity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Manga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Music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 plane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film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Photography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5"/>
          <p:cNvSpPr txBox="1"/>
          <p:nvPr/>
        </p:nvSpPr>
        <p:spPr>
          <a:xfrm>
            <a:off x="6246822" y="2141508"/>
            <a:ext cx="3157133" cy="32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 startAt="13"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</a:t>
            </a:r>
            <a:r>
              <a:rPr lang="tr-T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Twinning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 startAt="13"/>
            </a:pPr>
            <a:r>
              <a:rPr lang="tr-T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Ottoman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Turkish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 startAt="13"/>
            </a:pPr>
            <a:r>
              <a:rPr lang="tr-T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Discussion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 startAt="13"/>
            </a:pPr>
            <a:r>
              <a:rPr lang="tr-T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Theatre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 startAt="13"/>
            </a:pPr>
            <a:r>
              <a:rPr lang="tr-T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Astronomy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 startAt="13"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Nasreddin </a:t>
            </a:r>
            <a:r>
              <a:rPr lang="tr-T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Hodje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 startAt="13"/>
            </a:pPr>
            <a:r>
              <a:rPr lang="tr-T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School’s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 startAt="13"/>
            </a:pPr>
            <a:r>
              <a:rPr lang="tr-T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Chess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 startAt="13"/>
            </a:pPr>
            <a:r>
              <a:rPr lang="tr-T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Intelligence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games</a:t>
            </a:r>
            <a:endParaRPr lang="tr-TR" sz="20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 startAt="13"/>
            </a:pPr>
            <a:r>
              <a:rPr lang="tr-T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92;p10"/>
          <p:cNvSpPr txBox="1"/>
          <p:nvPr/>
        </p:nvSpPr>
        <p:spPr>
          <a:xfrm>
            <a:off x="3838435" y="322169"/>
            <a:ext cx="65601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lang="tr-TR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2023-2024 </a:t>
            </a: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Academic</a:t>
            </a:r>
            <a:r>
              <a:rPr lang="tr-TR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Year</a:t>
            </a:r>
            <a:r>
              <a:rPr lang="tr-TR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Projects</a:t>
            </a:r>
            <a:endParaRPr sz="18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6"/>
          <p:cNvSpPr txBox="1">
            <a:spLocks noGrp="1"/>
          </p:cNvSpPr>
          <p:nvPr>
            <p:ph type="title"/>
          </p:nvPr>
        </p:nvSpPr>
        <p:spPr>
          <a:xfrm>
            <a:off x="4010263" y="1145159"/>
            <a:ext cx="551473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tr-TR" sz="2100"/>
              <a:t/>
            </a:r>
            <a:br>
              <a:rPr lang="tr-TR" sz="2100"/>
            </a:br>
            <a:endParaRPr sz="2100"/>
          </a:p>
        </p:txBody>
      </p:sp>
      <p:sp>
        <p:nvSpPr>
          <p:cNvPr id="245" name="Google Shape;245;p16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16</a:t>
            </a:fld>
            <a:endParaRPr/>
          </a:p>
        </p:txBody>
      </p:sp>
      <p:sp>
        <p:nvSpPr>
          <p:cNvPr id="246" name="Google Shape;246;p16"/>
          <p:cNvSpPr txBox="1"/>
          <p:nvPr/>
        </p:nvSpPr>
        <p:spPr>
          <a:xfrm>
            <a:off x="2366925" y="730443"/>
            <a:ext cx="948576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Calibri"/>
              <a:buNone/>
            </a:pPr>
            <a:r>
              <a:rPr lang="tr-TR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    Achievements </a:t>
            </a:r>
            <a:endParaRPr sz="24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We have many certificates in national and international competitions.</a:t>
            </a:r>
            <a:endParaRPr sz="2400">
              <a:solidFill>
                <a:srgbClr val="31859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5252" y="1930731"/>
            <a:ext cx="4789004" cy="338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43290" y="1930731"/>
            <a:ext cx="2363424" cy="3388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7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17</a:t>
            </a:fld>
            <a:endParaRPr/>
          </a:p>
        </p:txBody>
      </p:sp>
      <p:sp>
        <p:nvSpPr>
          <p:cNvPr id="254" name="Google Shape;254;p17"/>
          <p:cNvSpPr txBox="1"/>
          <p:nvPr/>
        </p:nvSpPr>
        <p:spPr>
          <a:xfrm>
            <a:off x="4147930" y="2078966"/>
            <a:ext cx="7704763" cy="23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tr-TR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40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Teamworks</a:t>
            </a:r>
            <a:endParaRPr sz="40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4000" dirty="0" err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Vocational</a:t>
            </a:r>
            <a:r>
              <a:rPr lang="tr-TR" sz="4000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tr-TR" sz="4000" dirty="0" err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Specialization</a:t>
            </a:r>
            <a:r>
              <a:rPr lang="tr-TR" sz="4000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4000" dirty="0" smtClean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Platform</a:t>
            </a:r>
          </a:p>
          <a:p>
            <a:pPr lvl="0" algn="ctr"/>
            <a:r>
              <a:rPr lang="tr-TR" sz="4000" dirty="0" smtClean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Ahi-</a:t>
            </a:r>
            <a:r>
              <a:rPr lang="tr-TR" sz="4000" dirty="0" err="1" smtClean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order</a:t>
            </a:r>
            <a:r>
              <a:rPr lang="tr-TR" sz="4000" dirty="0" smtClean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4000" dirty="0" err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team</a:t>
            </a:r>
            <a:r>
              <a:rPr lang="tr-TR" sz="4000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4000" dirty="0" err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work</a:t>
            </a:r>
            <a:endParaRPr sz="4000" dirty="0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7"/>
          <p:cNvSpPr txBox="1"/>
          <p:nvPr/>
        </p:nvSpPr>
        <p:spPr>
          <a:xfrm>
            <a:off x="7781820" y="4458319"/>
            <a:ext cx="18473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134" y="4108701"/>
            <a:ext cx="3054350" cy="171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9238" y="530000"/>
            <a:ext cx="5530550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4539" y="555700"/>
            <a:ext cx="2162175" cy="217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8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18</a:t>
            </a:fld>
            <a:endParaRPr/>
          </a:p>
        </p:txBody>
      </p:sp>
      <p:pic>
        <p:nvPicPr>
          <p:cNvPr id="264" name="Google Shape;264;p18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8" y="0"/>
            <a:ext cx="18773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8"/>
          <p:cNvSpPr txBox="1"/>
          <p:nvPr/>
        </p:nvSpPr>
        <p:spPr>
          <a:xfrm>
            <a:off x="2358058" y="388148"/>
            <a:ext cx="89154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Department of Information Technologies</a:t>
            </a:r>
            <a:endParaRPr/>
          </a:p>
        </p:txBody>
      </p:sp>
      <p:sp>
        <p:nvSpPr>
          <p:cNvPr id="266" name="Google Shape;266;p18"/>
          <p:cNvSpPr txBox="1"/>
          <p:nvPr/>
        </p:nvSpPr>
        <p:spPr>
          <a:xfrm>
            <a:off x="2358058" y="1927028"/>
            <a:ext cx="5570883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Mobile / Web Application Development</a:t>
            </a:r>
            <a:endParaRPr/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Game Development</a:t>
            </a:r>
            <a:endParaRPr/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Artificial intelligence / Machine Learning</a:t>
            </a:r>
            <a:endParaRPr/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Cyber Security</a:t>
            </a:r>
            <a:endParaRPr/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Blockchain</a:t>
            </a:r>
            <a:endParaRPr/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Network Management</a:t>
            </a:r>
            <a:endParaRPr/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Graphics and Design</a:t>
            </a:r>
            <a:endParaRPr/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Robotics and Coding</a:t>
            </a:r>
            <a:endParaRPr/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Cryptology</a:t>
            </a:r>
            <a:endParaRPr/>
          </a:p>
          <a:p>
            <a:pPr marL="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Augmented / Virtual Reality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18" descr="Graphical user interface, webs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4673" y="1041090"/>
            <a:ext cx="3218785" cy="550258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8"/>
          <p:cNvSpPr txBox="1"/>
          <p:nvPr/>
        </p:nvSpPr>
        <p:spPr>
          <a:xfrm>
            <a:off x="2358058" y="1273837"/>
            <a:ext cx="27431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dirty="0" smtClean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Ahi-</a:t>
            </a:r>
            <a:r>
              <a:rPr lang="tr-TR" sz="2800" dirty="0" err="1" smtClean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order</a:t>
            </a:r>
            <a:r>
              <a:rPr lang="tr-TR" sz="2800" dirty="0" smtClean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 smtClean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Teams</a:t>
            </a:r>
            <a:endParaRPr sz="2800" dirty="0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7670" y="244550"/>
            <a:ext cx="709460" cy="14359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0"/>
          <p:cNvSpPr txBox="1">
            <a:spLocks noGrp="1"/>
          </p:cNvSpPr>
          <p:nvPr>
            <p:ph type="title"/>
          </p:nvPr>
        </p:nvSpPr>
        <p:spPr>
          <a:xfrm>
            <a:off x="4010263" y="1145159"/>
            <a:ext cx="551473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tr-TR" sz="2100"/>
              <a:t/>
            </a:r>
            <a:br>
              <a:rPr lang="tr-TR" sz="2100"/>
            </a:br>
            <a:endParaRPr sz="2100"/>
          </a:p>
        </p:txBody>
      </p:sp>
      <p:sp>
        <p:nvSpPr>
          <p:cNvPr id="285" name="Google Shape;285;p20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19</a:t>
            </a:fld>
            <a:endParaRPr/>
          </a:p>
        </p:txBody>
      </p:sp>
      <p:pic>
        <p:nvPicPr>
          <p:cNvPr id="286" name="Google Shape;286;p20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8" y="0"/>
            <a:ext cx="18773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0"/>
          <p:cNvSpPr txBox="1"/>
          <p:nvPr/>
        </p:nvSpPr>
        <p:spPr>
          <a:xfrm>
            <a:off x="2267840" y="300104"/>
            <a:ext cx="589597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Department of Maritime</a:t>
            </a:r>
            <a:endParaRPr/>
          </a:p>
        </p:txBody>
      </p:sp>
      <p:pic>
        <p:nvPicPr>
          <p:cNvPr id="288" name="Google Shape;288;p20" descr="A picture containing text, screenshot, differen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9631" y="1021538"/>
            <a:ext cx="3749430" cy="534246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0"/>
          <p:cNvSpPr txBox="1"/>
          <p:nvPr/>
        </p:nvSpPr>
        <p:spPr>
          <a:xfrm>
            <a:off x="2008554" y="1874129"/>
            <a:ext cx="5881077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Augmented and Virtual Reality Applications in Maritime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Data Analytics in Maritime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Management in Maritime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Human-Computer Interaction in Maritime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Blue Economy in Maritime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Automation in Maritime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Maritime Gamification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Cyber Security in Maritime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Digitization on Ships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Autonomous Ships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20"/>
          <p:cNvSpPr txBox="1"/>
          <p:nvPr/>
        </p:nvSpPr>
        <p:spPr>
          <a:xfrm>
            <a:off x="2267840" y="1350909"/>
            <a:ext cx="27431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dirty="0" smtClean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Ahi-</a:t>
            </a:r>
            <a:r>
              <a:rPr lang="tr-TR" sz="2800" dirty="0" err="1" smtClean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order</a:t>
            </a:r>
            <a:r>
              <a:rPr lang="tr-TR" sz="2800" dirty="0" smtClean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 smtClean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Teams</a:t>
            </a:r>
            <a:endParaRPr sz="2800" dirty="0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7670" y="244550"/>
            <a:ext cx="709460" cy="14359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title"/>
          </p:nvPr>
        </p:nvSpPr>
        <p:spPr>
          <a:xfrm>
            <a:off x="4010263" y="1145159"/>
            <a:ext cx="551473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tr-TR" sz="2100" dirty="0"/>
              <a:t/>
            </a:r>
            <a:br>
              <a:rPr lang="tr-TR" sz="2100" dirty="0"/>
            </a:br>
            <a:endParaRPr sz="2100" dirty="0"/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2</a:t>
            </a:fld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2857754" y="1617786"/>
            <a:ext cx="8724646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81000">
              <a:buSzPts val="2400"/>
              <a:buFont typeface="Calibri"/>
              <a:buChar char="●"/>
              <a:defRPr sz="2400">
                <a:latin typeface="Calibri"/>
                <a:ea typeface="Calibri"/>
                <a:cs typeface="Calibri"/>
              </a:defRPr>
            </a:lvl1pPr>
          </a:lstStyle>
          <a:p>
            <a:r>
              <a:rPr lang="en-US" dirty="0">
                <a:sym typeface="Calibri"/>
              </a:rPr>
              <a:t>With a protocol between the Ministry of National Education</a:t>
            </a:r>
            <a:r>
              <a:rPr lang="tr-TR" dirty="0">
                <a:sym typeface="Calibri"/>
              </a:rPr>
              <a:t> (MEB)</a:t>
            </a:r>
            <a:r>
              <a:rPr lang="en-US" dirty="0">
                <a:sym typeface="Calibri"/>
              </a:rPr>
              <a:t> and  Istanbul Technical University</a:t>
            </a:r>
            <a:r>
              <a:rPr lang="tr-TR" dirty="0">
                <a:sym typeface="Calibri"/>
              </a:rPr>
              <a:t> (</a:t>
            </a:r>
            <a:r>
              <a:rPr lang="en-US" dirty="0">
                <a:sym typeface="Calibri"/>
              </a:rPr>
              <a:t>ITU</a:t>
            </a:r>
            <a:r>
              <a:rPr lang="tr-TR" dirty="0">
                <a:sym typeface="Calibri"/>
              </a:rPr>
              <a:t>)</a:t>
            </a:r>
            <a:r>
              <a:rPr lang="en-US" dirty="0">
                <a:sym typeface="Calibri"/>
              </a:rPr>
              <a:t>, ITU Vocational and Technical Anatolian High School was established in 2019.</a:t>
            </a:r>
            <a:endParaRPr lang="tr-TR" dirty="0">
              <a:sym typeface="Calibri"/>
            </a:endParaRPr>
          </a:p>
          <a:p>
            <a:r>
              <a:rPr lang="en-US" dirty="0">
                <a:sym typeface="Calibri"/>
              </a:rPr>
              <a:t>Every </a:t>
            </a:r>
            <a:r>
              <a:rPr lang="en-US" dirty="0" smtClean="0">
                <a:sym typeface="Calibri"/>
              </a:rPr>
              <a:t>year</a:t>
            </a:r>
            <a:r>
              <a:rPr lang="tr-TR" dirty="0" smtClean="0">
                <a:sym typeface="Calibri"/>
              </a:rPr>
              <a:t> </a:t>
            </a:r>
            <a:r>
              <a:rPr lang="en-US" dirty="0">
                <a:sym typeface="Calibri"/>
              </a:rPr>
              <a:t>90 students are </a:t>
            </a:r>
            <a:r>
              <a:rPr lang="en-US" dirty="0" smtClean="0">
                <a:sym typeface="Calibri"/>
              </a:rPr>
              <a:t>admitted</a:t>
            </a:r>
            <a:r>
              <a:rPr lang="tr-TR" dirty="0" smtClean="0">
                <a:sym typeface="Calibri"/>
              </a:rPr>
              <a:t>;</a:t>
            </a:r>
          </a:p>
          <a:p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30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IT Department</a:t>
            </a:r>
            <a:r>
              <a:rPr lang="tr-TR" sz="2400" dirty="0" smtClean="0">
                <a:latin typeface="Calibri"/>
                <a:ea typeface="Calibri"/>
                <a:cs typeface="Calibri"/>
                <a:sym typeface="Calibri"/>
              </a:rPr>
              <a:t>,</a:t>
            </a:r>
          </a:p>
          <a:p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30 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Maritime Department</a:t>
            </a:r>
            <a:r>
              <a:rPr lang="tr-TR" sz="2400" dirty="0" smtClean="0">
                <a:latin typeface="Calibri"/>
                <a:ea typeface="Calibri"/>
                <a:cs typeface="Calibri"/>
                <a:sym typeface="Calibri"/>
              </a:rPr>
              <a:t>,</a:t>
            </a:r>
          </a:p>
          <a:p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30 </a:t>
            </a:r>
            <a:r>
              <a:rPr lang="tr-TR" sz="2400" dirty="0" err="1">
                <a:latin typeface="Calibri"/>
                <a:ea typeface="Calibri"/>
                <a:cs typeface="Calibri"/>
                <a:sym typeface="Calibri"/>
              </a:rPr>
              <a:t>Electrical-Electronics</a:t>
            </a:r>
            <a:r>
              <a:rPr lang="tr-TR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400" dirty="0" err="1">
                <a:latin typeface="Calibri"/>
                <a:ea typeface="Calibri"/>
                <a:cs typeface="Calibri"/>
                <a:sym typeface="Calibri"/>
              </a:rPr>
              <a:t>Department</a:t>
            </a:r>
            <a:r>
              <a:rPr lang="tr-TR" sz="2400" dirty="0" smtClean="0">
                <a:latin typeface="Calibri"/>
                <a:ea typeface="Calibri"/>
                <a:cs typeface="Calibri"/>
                <a:sym typeface="Calibri"/>
              </a:rPr>
              <a:t>,</a:t>
            </a:r>
            <a:endParaRPr lang="tr-TR"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21;g119d3098b69_0_15"/>
          <p:cNvSpPr txBox="1"/>
          <p:nvPr/>
        </p:nvSpPr>
        <p:spPr>
          <a:xfrm>
            <a:off x="2772775" y="504475"/>
            <a:ext cx="7989600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5000" dirty="0" err="1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About</a:t>
            </a:r>
            <a:r>
              <a:rPr lang="tr-TR" sz="5000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School</a:t>
            </a:r>
            <a:endParaRPr sz="50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126" y="5180268"/>
            <a:ext cx="1512000" cy="151200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439" y="5455256"/>
            <a:ext cx="4752975" cy="962025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795" y="5131406"/>
            <a:ext cx="2847975" cy="1609725"/>
          </a:xfrm>
          <a:prstGeom prst="rect">
            <a:avLst/>
          </a:prstGeom>
        </p:spPr>
      </p:pic>
      <p:sp>
        <p:nvSpPr>
          <p:cNvPr id="13" name="Dikdörtgen 12"/>
          <p:cNvSpPr/>
          <p:nvPr/>
        </p:nvSpPr>
        <p:spPr>
          <a:xfrm>
            <a:off x="7413951" y="6384052"/>
            <a:ext cx="44999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BF9C3B"/>
                </a:solidFill>
                <a:latin typeface="Barlow"/>
              </a:rPr>
              <a:t>Independent Industrialists and Businessmen's Association</a:t>
            </a:r>
            <a:endParaRPr lang="tr-TR" sz="1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9"/>
          <p:cNvSpPr txBox="1">
            <a:spLocks noGrp="1"/>
          </p:cNvSpPr>
          <p:nvPr>
            <p:ph type="title"/>
          </p:nvPr>
        </p:nvSpPr>
        <p:spPr>
          <a:xfrm>
            <a:off x="4010263" y="1145159"/>
            <a:ext cx="551473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tr-TR" sz="2100"/>
              <a:t/>
            </a:r>
            <a:br>
              <a:rPr lang="tr-TR" sz="2100"/>
            </a:br>
            <a:endParaRPr sz="2100"/>
          </a:p>
        </p:txBody>
      </p:sp>
      <p:sp>
        <p:nvSpPr>
          <p:cNvPr id="274" name="Google Shape;274;p19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20</a:t>
            </a:fld>
            <a:endParaRPr/>
          </a:p>
        </p:txBody>
      </p:sp>
      <p:pic>
        <p:nvPicPr>
          <p:cNvPr id="275" name="Google Shape;275;p19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8" y="0"/>
            <a:ext cx="18773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9"/>
          <p:cNvSpPr txBox="1"/>
          <p:nvPr/>
        </p:nvSpPr>
        <p:spPr>
          <a:xfrm>
            <a:off x="2447190" y="257414"/>
            <a:ext cx="766762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Electrical-Electronics Department</a:t>
            </a:r>
            <a:endParaRPr sz="3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9"/>
          <p:cNvSpPr txBox="1"/>
          <p:nvPr/>
        </p:nvSpPr>
        <p:spPr>
          <a:xfrm>
            <a:off x="2447190" y="1687354"/>
            <a:ext cx="4667739" cy="517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Smart Cities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Renewable Energy 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Internet of Things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Virtual/Augmented Reality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Robotic Applications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Drone Applications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Rasperry Pi Applications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 Desing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Biomedical Electronics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Factory automation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19" descr="A picture containing graphical user interfac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8938" y="1076291"/>
            <a:ext cx="3954585" cy="4920343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9"/>
          <p:cNvSpPr txBox="1"/>
          <p:nvPr/>
        </p:nvSpPr>
        <p:spPr>
          <a:xfrm>
            <a:off x="2447190" y="1050564"/>
            <a:ext cx="27431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dirty="0" smtClean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Ahi-</a:t>
            </a:r>
            <a:r>
              <a:rPr lang="tr-TR" sz="2800" dirty="0" err="1" smtClean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order</a:t>
            </a:r>
            <a:r>
              <a:rPr lang="tr-TR" sz="2800" dirty="0" smtClean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 smtClean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Teams</a:t>
            </a:r>
            <a:endParaRPr sz="2800" dirty="0">
              <a:solidFill>
                <a:srgbClr val="3660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7670" y="244550"/>
            <a:ext cx="709460" cy="14359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"/>
          <p:cNvSpPr txBox="1">
            <a:spLocks noGrp="1"/>
          </p:cNvSpPr>
          <p:nvPr>
            <p:ph type="title"/>
          </p:nvPr>
        </p:nvSpPr>
        <p:spPr>
          <a:xfrm>
            <a:off x="4010263" y="1145159"/>
            <a:ext cx="551473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tr-TR" sz="2100"/>
              <a:t/>
            </a:r>
            <a:br>
              <a:rPr lang="tr-TR" sz="2100"/>
            </a:br>
            <a:endParaRPr sz="2100"/>
          </a:p>
        </p:txBody>
      </p:sp>
      <p:sp>
        <p:nvSpPr>
          <p:cNvPr id="296" name="Google Shape;296;p21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21</a:t>
            </a:fld>
            <a:endParaRPr/>
          </a:p>
        </p:txBody>
      </p:sp>
      <p:pic>
        <p:nvPicPr>
          <p:cNvPr id="297" name="Google Shape;297;p21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8" y="0"/>
            <a:ext cx="18773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1"/>
          <p:cNvSpPr txBox="1"/>
          <p:nvPr/>
        </p:nvSpPr>
        <p:spPr>
          <a:xfrm>
            <a:off x="2717800" y="863600"/>
            <a:ext cx="7993200" cy="40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8000"/>
              <a:buFont typeface="Calibri"/>
              <a:buNone/>
            </a:pPr>
            <a:r>
              <a:rPr lang="tr-TR" sz="8000" b="0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Nasreddin Hodja Academy</a:t>
            </a:r>
            <a:endParaRPr/>
          </a:p>
        </p:txBody>
      </p:sp>
      <p:sp>
        <p:nvSpPr>
          <p:cNvPr id="299" name="Google Shape;299;p21"/>
          <p:cNvSpPr txBox="1"/>
          <p:nvPr/>
        </p:nvSpPr>
        <p:spPr>
          <a:xfrm>
            <a:off x="3665206" y="4265800"/>
            <a:ext cx="6409602" cy="7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-152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tr-TR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“Those who know, tell those who don't know.”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2"/>
          <p:cNvSpPr txBox="1">
            <a:spLocks noGrp="1"/>
          </p:cNvSpPr>
          <p:nvPr>
            <p:ph type="title"/>
          </p:nvPr>
        </p:nvSpPr>
        <p:spPr>
          <a:xfrm>
            <a:off x="4010263" y="1145159"/>
            <a:ext cx="551473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tr-TR" sz="2100"/>
              <a:t/>
            </a:r>
            <a:br>
              <a:rPr lang="tr-TR" sz="2100"/>
            </a:br>
            <a:endParaRPr sz="2100"/>
          </a:p>
        </p:txBody>
      </p:sp>
      <p:sp>
        <p:nvSpPr>
          <p:cNvPr id="305" name="Google Shape;305;p2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22</a:t>
            </a:fld>
            <a:endParaRPr/>
          </a:p>
        </p:txBody>
      </p:sp>
      <p:pic>
        <p:nvPicPr>
          <p:cNvPr id="306" name="Google Shape;306;p22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8" y="0"/>
            <a:ext cx="18773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2"/>
          <p:cNvSpPr txBox="1"/>
          <p:nvPr/>
        </p:nvSpPr>
        <p:spPr>
          <a:xfrm>
            <a:off x="2262749" y="810883"/>
            <a:ext cx="6700096" cy="40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tr-TR" sz="2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Current</a:t>
            </a:r>
            <a:r>
              <a:rPr lang="tr-TR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lessons</a:t>
            </a:r>
            <a:r>
              <a:rPr lang="tr-TR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400" b="1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within</a:t>
            </a:r>
            <a:r>
              <a:rPr lang="tr-TR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 Nasreddin Hoca Academy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endParaRPr sz="33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tr-TR" sz="3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tr-TR" sz="3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trainings</a:t>
            </a:r>
            <a:r>
              <a:rPr lang="tr-TR" sz="3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tr-TR" sz="3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currently</a:t>
            </a:r>
            <a:r>
              <a:rPr lang="tr-TR" sz="3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being</a:t>
            </a:r>
            <a:r>
              <a:rPr lang="tr-TR" sz="3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provided</a:t>
            </a:r>
            <a:r>
              <a:rPr lang="tr-TR" sz="3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within</a:t>
            </a:r>
            <a:r>
              <a:rPr lang="tr-TR" sz="3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3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scope</a:t>
            </a:r>
            <a:r>
              <a:rPr lang="tr-TR" sz="3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3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tr-TR" sz="3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3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r>
              <a:rPr lang="tr-TR" sz="3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/>
          </a:p>
        </p:txBody>
      </p:sp>
      <p:sp>
        <p:nvSpPr>
          <p:cNvPr id="308" name="Google Shape;308;p22"/>
          <p:cNvSpPr txBox="1"/>
          <p:nvPr/>
        </p:nvSpPr>
        <p:spPr>
          <a:xfrm>
            <a:off x="8962845" y="1380226"/>
            <a:ext cx="2933419" cy="40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tr-T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Cyber Security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tr-T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Augmented Reality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tr-T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Phyton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tr-T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Unreal Engine</a:t>
            </a:r>
            <a:endParaRPr/>
          </a:p>
          <a:p>
            <a:pPr marL="257175" marR="0" lvl="0" indent="-25717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tr-T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Blender</a:t>
            </a:r>
            <a:endParaRPr/>
          </a:p>
          <a:p>
            <a:pPr marL="257175" marR="0" lvl="0" indent="-25717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tr-T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 page design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Arduino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 design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Blender – Unreal engine</a:t>
            </a:r>
            <a:endParaRPr/>
          </a:p>
          <a:p>
            <a:pPr marL="257175" marR="0" lvl="0" indent="-25717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Entrepreneurship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marR="0" lvl="0" indent="-257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play chess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marR="0" lvl="0" indent="-257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Drone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marR="0" lvl="0" indent="-14287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30;p3" descr="İTÜ MTAL, öğrencilerini bekliyor - Denizcilik Dergis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0666" y="5346000"/>
            <a:ext cx="3001287" cy="151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3"/>
          <p:cNvSpPr txBox="1">
            <a:spLocks noGrp="1"/>
          </p:cNvSpPr>
          <p:nvPr>
            <p:ph type="title"/>
          </p:nvPr>
        </p:nvSpPr>
        <p:spPr>
          <a:xfrm>
            <a:off x="4010263" y="1145159"/>
            <a:ext cx="551473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tr-TR" sz="2100"/>
              <a:t/>
            </a:r>
            <a:br>
              <a:rPr lang="tr-TR" sz="2100"/>
            </a:br>
            <a:endParaRPr sz="2100"/>
          </a:p>
        </p:txBody>
      </p:sp>
      <p:sp>
        <p:nvSpPr>
          <p:cNvPr id="314" name="Google Shape;314;p23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23</a:t>
            </a:fld>
            <a:endParaRPr/>
          </a:p>
        </p:txBody>
      </p:sp>
      <p:pic>
        <p:nvPicPr>
          <p:cNvPr id="315" name="Google Shape;315;p23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8" y="0"/>
            <a:ext cx="18773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3"/>
          <p:cNvSpPr txBox="1"/>
          <p:nvPr/>
        </p:nvSpPr>
        <p:spPr>
          <a:xfrm>
            <a:off x="3610700" y="388189"/>
            <a:ext cx="6207600" cy="937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Calibri"/>
              <a:buNone/>
            </a:pPr>
            <a:r>
              <a:rPr lang="tr-TR" sz="2400" b="1" i="0" u="none" strike="noStrike" cap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Who can attend the trainings?</a:t>
            </a:r>
            <a:endParaRPr/>
          </a:p>
        </p:txBody>
      </p:sp>
      <p:sp>
        <p:nvSpPr>
          <p:cNvPr id="317" name="Google Shape;317;p23"/>
          <p:cNvSpPr txBox="1"/>
          <p:nvPr/>
        </p:nvSpPr>
        <p:spPr>
          <a:xfrm>
            <a:off x="2980252" y="941294"/>
            <a:ext cx="8602148" cy="3982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57175" marR="0" lvl="0" indent="-25717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tr-TR" sz="3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</a:t>
            </a:r>
            <a:r>
              <a:rPr lang="tr-T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tr-T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a </a:t>
            </a:r>
            <a:r>
              <a:rPr lang="tr-TR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school</a:t>
            </a:r>
            <a:r>
              <a:rPr lang="tr-T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basis</a:t>
            </a:r>
            <a:r>
              <a:rPr lang="tr-T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but </a:t>
            </a:r>
            <a:r>
              <a:rPr lang="tr-TR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</a:t>
            </a:r>
            <a:r>
              <a:rPr lang="tr-T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website</a:t>
            </a:r>
            <a:r>
              <a:rPr lang="tr-TR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www.itumtal.com is </a:t>
            </a:r>
            <a:r>
              <a:rPr lang="tr-TR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opened</a:t>
            </a:r>
            <a:r>
              <a:rPr lang="tr-T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</a:t>
            </a:r>
            <a:r>
              <a:rPr lang="tr-T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</a:t>
            </a:r>
            <a:r>
              <a:rPr lang="tr-T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</a:t>
            </a:r>
            <a:r>
              <a:rPr lang="tr-T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</a:t>
            </a:r>
            <a:r>
              <a:rPr lang="tr-T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applied</a:t>
            </a:r>
            <a:r>
              <a:rPr lang="tr-T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us </a:t>
            </a:r>
            <a:r>
              <a:rPr lang="tr-TR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through</a:t>
            </a:r>
            <a:r>
              <a:rPr lang="tr-T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tr-T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website</a:t>
            </a:r>
            <a:r>
              <a:rPr lang="tr-T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</a:t>
            </a:r>
            <a:r>
              <a:rPr lang="tr-T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 </a:t>
            </a:r>
            <a:r>
              <a:rPr lang="tr-TR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able</a:t>
            </a:r>
            <a:r>
              <a:rPr lang="tr-T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participate</a:t>
            </a:r>
            <a:r>
              <a:rPr lang="tr-TR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32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tr-TR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</a:t>
            </a:r>
            <a:r>
              <a:rPr lang="tr-T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Europen</a:t>
            </a:r>
            <a:r>
              <a:rPr lang="tr-T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r>
              <a:rPr lang="tr-T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</a:t>
            </a:r>
            <a:r>
              <a:rPr lang="tr-T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9 </a:t>
            </a:r>
            <a:r>
              <a:rPr lang="tr-TR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countries</a:t>
            </a:r>
            <a:r>
              <a:rPr lang="tr-T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tr-T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r>
              <a:rPr lang="tr-T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partners</a:t>
            </a:r>
            <a:r>
              <a:rPr lang="tr-T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</a:t>
            </a:r>
            <a:r>
              <a:rPr lang="tr-T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</a:t>
            </a:r>
            <a:r>
              <a:rPr lang="tr-T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</a:t>
            </a:r>
            <a:r>
              <a:rPr lang="tr-T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</a:t>
            </a:r>
            <a:r>
              <a:rPr lang="tr-T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academy</a:t>
            </a:r>
            <a:r>
              <a:rPr lang="tr-T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tr-TR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well</a:t>
            </a:r>
            <a:r>
              <a:rPr lang="tr-TR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257175" lvl="0" indent="-257175">
              <a:spcBef>
                <a:spcPts val="640"/>
              </a:spcBef>
            </a:pPr>
            <a:r>
              <a:rPr lang="tr-TR" sz="3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</a:t>
            </a:r>
            <a:r>
              <a:rPr lang="tr-TR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not </a:t>
            </a:r>
            <a:r>
              <a:rPr lang="tr-TR" sz="32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tr-TR" sz="3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Malaysia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37440" y="4817356"/>
            <a:ext cx="1675147" cy="1890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8146" y="4817356"/>
            <a:ext cx="1675147" cy="1890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"/>
          <p:cNvSpPr txBox="1">
            <a:spLocks noGrp="1"/>
          </p:cNvSpPr>
          <p:nvPr>
            <p:ph type="title"/>
          </p:nvPr>
        </p:nvSpPr>
        <p:spPr>
          <a:xfrm>
            <a:off x="4010263" y="1145159"/>
            <a:ext cx="551473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tr-TR" sz="2100"/>
              <a:t/>
            </a:r>
            <a:br>
              <a:rPr lang="tr-TR" sz="2100"/>
            </a:br>
            <a:endParaRPr sz="2100"/>
          </a:p>
        </p:txBody>
      </p:sp>
      <p:sp>
        <p:nvSpPr>
          <p:cNvPr id="325" name="Google Shape;325;p24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24</a:t>
            </a:fld>
            <a:endParaRPr/>
          </a:p>
        </p:txBody>
      </p:sp>
      <p:pic>
        <p:nvPicPr>
          <p:cNvPr id="326" name="Google Shape;326;p24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8" y="0"/>
            <a:ext cx="187730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53164" y="1619611"/>
            <a:ext cx="8332413" cy="381029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4"/>
          <p:cNvSpPr txBox="1"/>
          <p:nvPr/>
        </p:nvSpPr>
        <p:spPr>
          <a:xfrm>
            <a:off x="2846718" y="386120"/>
            <a:ext cx="8038860" cy="123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tr-TR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ARGEP</a:t>
            </a:r>
            <a:r>
              <a:rPr lang="tr-TR" sz="24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-AR Training </a:t>
            </a:r>
            <a:r>
              <a:rPr lang="tr-TR" sz="2400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Platform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4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25</a:t>
            </a:fld>
            <a:endParaRPr/>
          </a:p>
        </p:txBody>
      </p:sp>
      <p:pic>
        <p:nvPicPr>
          <p:cNvPr id="326" name="Google Shape;326;p24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8" y="0"/>
            <a:ext cx="18773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34;p25"/>
          <p:cNvSpPr txBox="1">
            <a:spLocks/>
          </p:cNvSpPr>
          <p:nvPr/>
        </p:nvSpPr>
        <p:spPr>
          <a:xfrm>
            <a:off x="4789847" y="1145159"/>
            <a:ext cx="551473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100"/>
            </a:pPr>
            <a:r>
              <a:rPr lang="tr-TR" sz="2100" smtClean="0"/>
              <a:t/>
            </a:r>
            <a:br>
              <a:rPr lang="tr-TR" sz="2100" smtClean="0"/>
            </a:br>
            <a:endParaRPr lang="tr-TR" sz="2100"/>
          </a:p>
        </p:txBody>
      </p:sp>
      <p:sp>
        <p:nvSpPr>
          <p:cNvPr id="9" name="Google Shape;335;p25"/>
          <p:cNvSpPr txBox="1">
            <a:spLocks/>
          </p:cNvSpPr>
          <p:nvPr/>
        </p:nvSpPr>
        <p:spPr>
          <a:xfrm>
            <a:off x="9517184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888888"/>
              </a:buClr>
              <a:buSzPts val="900"/>
              <a:buFont typeface="Calibri"/>
              <a:buNone/>
            </a:pPr>
            <a:fld id="{00000000-1234-1234-1234-123412341234}" type="slidenum">
              <a:rPr lang="tr-TR" smtClean="0"/>
              <a:pPr>
                <a:buClr>
                  <a:srgbClr val="888888"/>
                </a:buClr>
                <a:buSzPts val="900"/>
                <a:buFont typeface="Calibri"/>
                <a:buNone/>
              </a:pPr>
              <a:t>25</a:t>
            </a:fld>
            <a:endParaRPr lang="tr-TR"/>
          </a:p>
        </p:txBody>
      </p:sp>
      <p:pic>
        <p:nvPicPr>
          <p:cNvPr id="10" name="Google Shape;33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66568" y="4274976"/>
            <a:ext cx="4430909" cy="1986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Metin kutusu 10"/>
          <p:cNvSpPr txBox="1"/>
          <p:nvPr/>
        </p:nvSpPr>
        <p:spPr>
          <a:xfrm>
            <a:off x="4307245" y="1145159"/>
            <a:ext cx="50577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200" dirty="0">
                <a:solidFill>
                  <a:schemeClr val="bg1"/>
                </a:solidFill>
              </a:rPr>
              <a:t>HEDEF İTÜ</a:t>
            </a:r>
          </a:p>
        </p:txBody>
      </p:sp>
      <p:sp>
        <p:nvSpPr>
          <p:cNvPr id="13" name="Google Shape;307;p22"/>
          <p:cNvSpPr txBox="1"/>
          <p:nvPr/>
        </p:nvSpPr>
        <p:spPr>
          <a:xfrm>
            <a:off x="2186934" y="481462"/>
            <a:ext cx="9466189" cy="40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tr-TR" sz="24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Hedef İTÜ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endParaRPr sz="33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>
              <a:buClr>
                <a:schemeClr val="dk1"/>
              </a:buClr>
              <a:buSzPts val="33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While project studies are at the forefront in the preparatory, 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en-US" sz="3200" baseline="30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tr-TR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10</a:t>
            </a:r>
            <a:r>
              <a:rPr lang="en-US" sz="3200" baseline="30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tr-TR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grades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lang="tr-TR" sz="32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>
              <a:buClr>
                <a:schemeClr val="dk1"/>
              </a:buClr>
              <a:buSzPts val="3300"/>
              <a:buFont typeface="Arial" panose="020B0604020202020204" pitchFamily="34" charset="0"/>
              <a:buChar char="•"/>
            </a:pPr>
            <a:r>
              <a:rPr lang="tr-TR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Hedef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İTÜ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YKS</a:t>
            </a:r>
            <a:r>
              <a:rPr lang="tr-TR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32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based studies are at the forefront in the 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en-US" sz="3200" baseline="30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tr-TR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12</a:t>
            </a:r>
            <a:r>
              <a:rPr lang="en-US" sz="3200" baseline="30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tr-TR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grades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0786" y="221274"/>
            <a:ext cx="1952407" cy="1106364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4105796" y="6202464"/>
            <a:ext cx="44916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100" dirty="0">
                <a:hlinkClick r:id="rId6"/>
              </a:rPr>
              <a:t>https://</a:t>
            </a:r>
            <a:r>
              <a:rPr lang="tr-TR" sz="1100" dirty="0" smtClean="0">
                <a:hlinkClick r:id="rId6"/>
              </a:rPr>
              <a:t>www.youtube.com/watch?v=uzf9f_VWQM4&amp;feature=youtu.be</a:t>
            </a:r>
            <a:r>
              <a:rPr lang="tr-TR" sz="1100" dirty="0" smtClean="0"/>
              <a:t> </a:t>
            </a:r>
            <a:endParaRPr lang="tr-TR" sz="1100" dirty="0"/>
          </a:p>
        </p:txBody>
      </p:sp>
    </p:spTree>
    <p:extLst>
      <p:ext uri="{BB962C8B-B14F-4D97-AF65-F5344CB8AC3E}">
        <p14:creationId xmlns:p14="http://schemas.microsoft.com/office/powerpoint/2010/main" val="204004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Shape 1"/>
          <p:cNvSpPr txBox="1"/>
          <p:nvPr/>
        </p:nvSpPr>
        <p:spPr>
          <a:xfrm>
            <a:off x="2352823" y="1322475"/>
            <a:ext cx="9705536" cy="5630689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tr-TR" sz="3600" b="0" u="sng" strike="noStrike" spc="-1" dirty="0">
                <a:solidFill>
                  <a:srgbClr val="0563C1"/>
                </a:solidFill>
                <a:uFillTx/>
                <a:latin typeface="Times New Roman"/>
                <a:hlinkClick r:id="rId3"/>
              </a:rPr>
              <a:t>https://itumtal.meb.k12.tr</a:t>
            </a:r>
            <a:r>
              <a:rPr lang="tr-TR" sz="3600" b="0" strike="noStrike" spc="-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sz="3600" dirty="0"/>
              <a:t/>
            </a:r>
            <a:br>
              <a:rPr sz="3600" dirty="0"/>
            </a:br>
            <a:r>
              <a:rPr lang="tr-TR" sz="3600" b="0" u="sng" strike="noStrike" spc="-1" dirty="0">
                <a:solidFill>
                  <a:srgbClr val="0563C1"/>
                </a:solidFill>
                <a:uFillTx/>
                <a:latin typeface="Times New Roman"/>
                <a:hlinkClick r:id="rId4"/>
              </a:rPr>
              <a:t>https://itumtal.itu.edu.tr</a:t>
            </a:r>
            <a:r>
              <a:rPr lang="tr-TR" sz="3600" b="0" strike="noStrike" spc="-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sz="3600" dirty="0"/>
              <a:t/>
            </a:r>
            <a:br>
              <a:rPr sz="3600" dirty="0"/>
            </a:br>
            <a:r>
              <a:rPr lang="tr-TR" sz="3600" b="0" u="sng" strike="noStrike" spc="-1" dirty="0">
                <a:solidFill>
                  <a:srgbClr val="0563C1"/>
                </a:solidFill>
                <a:uFillTx/>
                <a:latin typeface="Times New Roman"/>
                <a:hlinkClick r:id="rId5"/>
              </a:rPr>
              <a:t>www.itumtal.com/belgeler</a:t>
            </a:r>
            <a:r>
              <a:rPr sz="3600" dirty="0"/>
              <a:t/>
            </a:r>
            <a:br>
              <a:rPr sz="3600" dirty="0"/>
            </a:br>
            <a:r>
              <a:rPr lang="tr-TR" sz="3600" b="0" strike="noStrike" spc="-1" dirty="0">
                <a:solidFill>
                  <a:srgbClr val="000000"/>
                </a:solidFill>
                <a:latin typeface="Times New Roman"/>
              </a:rPr>
              <a:t>itumtal@itu.edu.tr, 0212 261 24 20</a:t>
            </a:r>
            <a:r>
              <a:rPr sz="3600" dirty="0"/>
              <a:t/>
            </a:r>
            <a:br>
              <a:rPr sz="3600" dirty="0"/>
            </a:br>
            <a:r>
              <a:rPr lang="tr-TR" sz="3600" b="0" u="sng" strike="noStrike" spc="-1" dirty="0">
                <a:solidFill>
                  <a:srgbClr val="0563C1"/>
                </a:solidFill>
                <a:uFillTx/>
                <a:latin typeface="Times New Roman"/>
                <a:hlinkClick r:id="rId6"/>
              </a:rPr>
              <a:t>https://www.youtube.com/itumtal</a:t>
            </a:r>
            <a:endParaRPr lang="tr-TR" sz="3600" b="0" strike="noStrike" spc="-1" dirty="0"/>
          </a:p>
          <a:p>
            <a:r>
              <a:rPr lang="tr-TR" sz="3600" b="0" u="sng" strike="noStrike" spc="-1" dirty="0">
                <a:solidFill>
                  <a:srgbClr val="0563C1"/>
                </a:solidFill>
                <a:uFillTx/>
                <a:latin typeface="Times New Roman"/>
                <a:hlinkClick r:id="rId7"/>
              </a:rPr>
              <a:t>https://www.instagram.com/itumtal</a:t>
            </a:r>
            <a:endParaRPr lang="tr-TR" sz="3600" b="0" strike="noStrike" spc="-1" dirty="0"/>
          </a:p>
          <a:p>
            <a:r>
              <a:rPr lang="tr-TR" sz="3600" b="0" u="sng" strike="noStrike" spc="-1" dirty="0">
                <a:solidFill>
                  <a:srgbClr val="0563C1"/>
                </a:solidFill>
                <a:uFillTx/>
                <a:latin typeface="Times New Roman"/>
                <a:hlinkClick r:id="rId8"/>
              </a:rPr>
              <a:t>https://twitter.com/itumtal</a:t>
            </a:r>
            <a:endParaRPr lang="tr-TR" sz="3600" b="0" strike="noStrike" spc="-1" dirty="0"/>
          </a:p>
          <a:p>
            <a:r>
              <a:rPr lang="tr-TR" sz="3600" b="0" u="sng" strike="noStrike" spc="-1" dirty="0">
                <a:solidFill>
                  <a:srgbClr val="0563C1"/>
                </a:solidFill>
                <a:uFillTx/>
                <a:latin typeface="Times New Roman"/>
                <a:hlinkClick r:id="rId9"/>
              </a:rPr>
              <a:t>https://www.linkedin.com/company/itumtal</a:t>
            </a:r>
            <a:endParaRPr lang="tr-TR" sz="3600" b="0" strike="noStrike" spc="-1" dirty="0"/>
          </a:p>
        </p:txBody>
      </p:sp>
      <p:sp>
        <p:nvSpPr>
          <p:cNvPr id="325" name="Google Shape;325;p24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26</a:t>
            </a:fld>
            <a:endParaRPr/>
          </a:p>
        </p:txBody>
      </p:sp>
      <p:pic>
        <p:nvPicPr>
          <p:cNvPr id="326" name="Google Shape;326;p24" descr="Background patter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438" y="0"/>
            <a:ext cx="18773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35;p25"/>
          <p:cNvSpPr txBox="1">
            <a:spLocks/>
          </p:cNvSpPr>
          <p:nvPr/>
        </p:nvSpPr>
        <p:spPr>
          <a:xfrm>
            <a:off x="9517184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888888"/>
              </a:buClr>
              <a:buSzPts val="900"/>
              <a:buFont typeface="Calibri"/>
              <a:buNone/>
            </a:pPr>
            <a:fld id="{00000000-1234-1234-1234-123412341234}" type="slidenum">
              <a:rPr lang="tr-TR" smtClean="0"/>
              <a:pPr>
                <a:buClr>
                  <a:srgbClr val="888888"/>
                </a:buClr>
                <a:buSzPts val="900"/>
                <a:buFont typeface="Calibri"/>
                <a:buNone/>
              </a:pPr>
              <a:t>26</a:t>
            </a:fld>
            <a:endParaRPr lang="tr-TR"/>
          </a:p>
        </p:txBody>
      </p:sp>
      <p:sp>
        <p:nvSpPr>
          <p:cNvPr id="12" name="Google Shape;342;p26"/>
          <p:cNvSpPr txBox="1">
            <a:spLocks/>
          </p:cNvSpPr>
          <p:nvPr/>
        </p:nvSpPr>
        <p:spPr>
          <a:xfrm>
            <a:off x="5234106" y="117143"/>
            <a:ext cx="551473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100"/>
            </a:pPr>
            <a:r>
              <a:rPr lang="tr-TR" sz="2100" smtClean="0"/>
              <a:t/>
            </a:r>
            <a:br>
              <a:rPr lang="tr-TR" sz="2100" smtClean="0"/>
            </a:br>
            <a:endParaRPr lang="tr-TR" sz="2100"/>
          </a:p>
        </p:txBody>
      </p:sp>
      <p:pic>
        <p:nvPicPr>
          <p:cNvPr id="15" name="Google Shape;346;p26"/>
          <p:cNvPicPr>
            <a:picLocks/>
          </p:cNvPicPr>
          <p:nvPr/>
        </p:nvPicPr>
        <p:blipFill rotWithShape="1">
          <a:blip r:embed="rId11">
            <a:alphaModFix/>
          </a:blip>
          <a:stretch/>
        </p:blipFill>
        <p:spPr>
          <a:xfrm>
            <a:off x="10748845" y="4268112"/>
            <a:ext cx="613125" cy="48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0748845" y="4795605"/>
            <a:ext cx="613125" cy="481990"/>
          </a:xfrm>
          <a:prstGeom prst="rect">
            <a:avLst/>
          </a:prstGeom>
        </p:spPr>
      </p:pic>
      <p:pic>
        <p:nvPicPr>
          <p:cNvPr id="5" name="Resim 4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10748845" y="5323097"/>
            <a:ext cx="613125" cy="481990"/>
          </a:xfrm>
          <a:prstGeom prst="rect">
            <a:avLst/>
          </a:prstGeom>
        </p:spPr>
      </p:pic>
      <p:pic>
        <p:nvPicPr>
          <p:cNvPr id="6" name="Resim 5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10733569" y="3740619"/>
            <a:ext cx="613125" cy="481990"/>
          </a:xfrm>
          <a:prstGeom prst="rect">
            <a:avLst/>
          </a:prstGeom>
        </p:spPr>
      </p:pic>
      <p:sp>
        <p:nvSpPr>
          <p:cNvPr id="18" name="Google Shape;328;p24"/>
          <p:cNvSpPr txBox="1"/>
          <p:nvPr/>
        </p:nvSpPr>
        <p:spPr>
          <a:xfrm>
            <a:off x="2352823" y="298197"/>
            <a:ext cx="4672231" cy="1187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tr-TR" sz="3600" b="1" dirty="0" err="1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Contact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307237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title"/>
          </p:nvPr>
        </p:nvSpPr>
        <p:spPr>
          <a:xfrm>
            <a:off x="4010263" y="1145159"/>
            <a:ext cx="551473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tr-TR" sz="2100" dirty="0"/>
              <a:t/>
            </a:r>
            <a:br>
              <a:rPr lang="tr-TR" sz="2100" dirty="0"/>
            </a:br>
            <a:endParaRPr sz="2100" dirty="0"/>
          </a:p>
        </p:txBody>
      </p:sp>
      <p:sp>
        <p:nvSpPr>
          <p:cNvPr id="101" name="Google Shape;101;p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3</a:t>
            </a:fld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2857754" y="1617786"/>
            <a:ext cx="8724646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81000">
              <a:buSzPts val="2400"/>
              <a:buFont typeface="Calibri"/>
              <a:buChar char="●"/>
              <a:defRPr sz="2400">
                <a:latin typeface="Calibri"/>
                <a:ea typeface="Calibri"/>
                <a:cs typeface="Calibri"/>
              </a:defRPr>
            </a:lvl1pPr>
          </a:lstStyle>
          <a:p>
            <a:r>
              <a:rPr lang="en-US" dirty="0">
                <a:sym typeface="Calibri"/>
              </a:rPr>
              <a:t>Students are enrolled through the High School Transition System (LGS) exam</a:t>
            </a:r>
            <a:r>
              <a:rPr lang="en-US" dirty="0" smtClean="0">
                <a:sym typeface="Calibri"/>
              </a:rPr>
              <a:t>.</a:t>
            </a:r>
            <a:endParaRPr lang="tr-TR" dirty="0" smtClean="0">
              <a:sym typeface="Calibri"/>
            </a:endParaRPr>
          </a:p>
          <a:p>
            <a:r>
              <a:rPr lang="en-US" dirty="0" smtClean="0">
                <a:sym typeface="Calibri"/>
              </a:rPr>
              <a:t>Education </a:t>
            </a:r>
            <a:r>
              <a:rPr lang="en-US" dirty="0">
                <a:sym typeface="Calibri"/>
              </a:rPr>
              <a:t>is 5 years, </a:t>
            </a:r>
            <a:endParaRPr lang="tr-TR" dirty="0" smtClean="0">
              <a:sym typeface="Calibri"/>
            </a:endParaRPr>
          </a:p>
          <a:p>
            <a:r>
              <a:rPr lang="en-US" dirty="0" smtClean="0">
                <a:sym typeface="Calibri"/>
              </a:rPr>
              <a:t>1 </a:t>
            </a:r>
            <a:r>
              <a:rPr lang="en-US" dirty="0">
                <a:sym typeface="Calibri"/>
              </a:rPr>
              <a:t>year of preparatory English language training, </a:t>
            </a:r>
            <a:endParaRPr lang="tr-TR" dirty="0" smtClean="0">
              <a:sym typeface="Calibri"/>
            </a:endParaRPr>
          </a:p>
          <a:p>
            <a:r>
              <a:rPr lang="en-US" dirty="0" smtClean="0">
                <a:sym typeface="Calibri"/>
              </a:rPr>
              <a:t>4 </a:t>
            </a:r>
            <a:r>
              <a:rPr lang="en-US" dirty="0">
                <a:sym typeface="Calibri"/>
              </a:rPr>
              <a:t>years high school education</a:t>
            </a:r>
            <a:r>
              <a:rPr lang="en-US" dirty="0" smtClean="0">
                <a:sym typeface="Calibri"/>
              </a:rPr>
              <a:t>.</a:t>
            </a:r>
            <a:endParaRPr lang="tr-TR" dirty="0" smtClean="0">
              <a:sym typeface="Calibri"/>
            </a:endParaRPr>
          </a:p>
          <a:p>
            <a:endParaRPr dirty="0">
              <a:sym typeface="Calibri"/>
            </a:endParaRPr>
          </a:p>
        </p:txBody>
      </p:sp>
      <p:sp>
        <p:nvSpPr>
          <p:cNvPr id="7" name="Google Shape;121;g119d3098b69_0_15"/>
          <p:cNvSpPr txBox="1"/>
          <p:nvPr/>
        </p:nvSpPr>
        <p:spPr>
          <a:xfrm>
            <a:off x="2772775" y="504475"/>
            <a:ext cx="7989600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5000" dirty="0" err="1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About</a:t>
            </a:r>
            <a:r>
              <a:rPr lang="tr-TR" sz="5000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School</a:t>
            </a:r>
            <a:endParaRPr sz="50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4"/>
          <a:srcRect t="5198" r="11211" b="22086"/>
          <a:stretch/>
        </p:blipFill>
        <p:spPr>
          <a:xfrm>
            <a:off x="5387030" y="5335951"/>
            <a:ext cx="3282183" cy="15120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481" y="5335951"/>
            <a:ext cx="3063659" cy="1512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102" y="5335951"/>
            <a:ext cx="2875583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20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19d3098b69_0_0"/>
          <p:cNvSpPr txBox="1">
            <a:spLocks noGrp="1"/>
          </p:cNvSpPr>
          <p:nvPr>
            <p:ph type="title"/>
          </p:nvPr>
        </p:nvSpPr>
        <p:spPr>
          <a:xfrm>
            <a:off x="4010263" y="1145159"/>
            <a:ext cx="5514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tr-TR" sz="2100"/>
              <a:t/>
            </a:r>
            <a:br>
              <a:rPr lang="tr-TR" sz="2100"/>
            </a:br>
            <a:endParaRPr sz="2100"/>
          </a:p>
        </p:txBody>
      </p:sp>
      <p:sp>
        <p:nvSpPr>
          <p:cNvPr id="109" name="Google Shape;109;g119d3098b69_0_0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4</a:t>
            </a:fld>
            <a:endParaRPr/>
          </a:p>
        </p:txBody>
      </p:sp>
      <p:pic>
        <p:nvPicPr>
          <p:cNvPr id="110" name="Google Shape;110;g119d3098b69_0_0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8" y="0"/>
            <a:ext cx="187730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119d3098b69_0_0"/>
          <p:cNvSpPr txBox="1"/>
          <p:nvPr/>
        </p:nvSpPr>
        <p:spPr>
          <a:xfrm>
            <a:off x="2110875" y="280150"/>
            <a:ext cx="4706100" cy="11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8000"/>
              <a:buFont typeface="Calibri"/>
              <a:buNone/>
            </a:pPr>
            <a:r>
              <a:rPr lang="tr-TR" sz="5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School Staff</a:t>
            </a:r>
            <a:endParaRPr sz="5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119d3098b69_0_0"/>
          <p:cNvSpPr txBox="1"/>
          <p:nvPr/>
        </p:nvSpPr>
        <p:spPr>
          <a:xfrm>
            <a:off x="2985900" y="1475350"/>
            <a:ext cx="3340500" cy="48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tr-TR" sz="2400" dirty="0" smtClean="0"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tr-TR" sz="2400" dirty="0" err="1">
                <a:latin typeface="Calibri"/>
                <a:ea typeface="Calibri"/>
                <a:cs typeface="Calibri"/>
                <a:sym typeface="Calibri"/>
              </a:rPr>
              <a:t>math</a:t>
            </a:r>
            <a:r>
              <a:rPr lang="tr-TR" sz="2400" dirty="0">
                <a:latin typeface="Calibri"/>
                <a:ea typeface="Calibri"/>
                <a:cs typeface="Calibri"/>
                <a:sym typeface="Calibri"/>
              </a:rPr>
              <a:t>                               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physics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chemistry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tr-TR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Turkish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literature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tr-TR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English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history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geography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philosophy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119d3098b69_0_0"/>
          <p:cNvSpPr txBox="1"/>
          <p:nvPr/>
        </p:nvSpPr>
        <p:spPr>
          <a:xfrm>
            <a:off x="7201425" y="1475350"/>
            <a:ext cx="4173900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>
              <a:buClr>
                <a:schemeClr val="dk1"/>
              </a:buClr>
              <a:buSzPts val="2400"/>
              <a:buFont typeface="Calibri"/>
              <a:buChar char="●"/>
            </a:pP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religion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culture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457200" lvl="0" indent="-381000">
              <a:buClr>
                <a:schemeClr val="dk1"/>
              </a:buClr>
              <a:buSzPts val="2400"/>
              <a:buFont typeface="Calibri"/>
              <a:buChar char="●"/>
            </a:pP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arts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457200" lvl="0" indent="-381000">
              <a:buClr>
                <a:schemeClr val="dk1"/>
              </a:buClr>
              <a:buSzPts val="2400"/>
              <a:buFont typeface="Calibri"/>
              <a:buChar char="●"/>
            </a:pP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physical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education</a:t>
            </a:r>
            <a:endParaRPr lang="tr-TR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>
              <a:buClr>
                <a:schemeClr val="dk1"/>
              </a:buClr>
              <a:buSzPts val="2400"/>
              <a:buFont typeface="Calibri"/>
              <a:buChar char="●"/>
            </a:pP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maritime</a:t>
            </a:r>
            <a:endParaRPr lang="tr-TR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tr-TR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technologies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electric</a:t>
            </a: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electronics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tr-TR" sz="2400" dirty="0"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tr-TR" sz="2400" dirty="0" err="1">
                <a:latin typeface="Calibri"/>
                <a:ea typeface="Calibri"/>
                <a:cs typeface="Calibri"/>
                <a:sym typeface="Calibri"/>
              </a:rPr>
              <a:t>administrators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lang="tr-TR" sz="2400" dirty="0">
                <a:latin typeface="Calibri"/>
                <a:ea typeface="Calibri"/>
                <a:cs typeface="Calibri"/>
                <a:sym typeface="Calibri"/>
              </a:rPr>
              <a:t>3 </a:t>
            </a:r>
            <a:r>
              <a:rPr lang="tr-TR" sz="2400" dirty="0" err="1">
                <a:latin typeface="Calibri"/>
                <a:ea typeface="Calibri"/>
                <a:cs typeface="Calibri"/>
                <a:sym typeface="Calibri"/>
              </a:rPr>
              <a:t>helping</a:t>
            </a:r>
            <a:r>
              <a:rPr lang="tr-TR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400" dirty="0" err="1">
                <a:latin typeface="Calibri"/>
                <a:ea typeface="Calibri"/>
                <a:cs typeface="Calibri"/>
                <a:sym typeface="Calibri"/>
              </a:rPr>
              <a:t>personnel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4"/>
          <a:srcRect l="9552" r="5938"/>
          <a:stretch/>
        </p:blipFill>
        <p:spPr>
          <a:xfrm>
            <a:off x="2022235" y="5277301"/>
            <a:ext cx="2453054" cy="1512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546" y="5277301"/>
            <a:ext cx="2272132" cy="1512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3935" y="5277301"/>
            <a:ext cx="2018598" cy="1512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5790" y="5277301"/>
            <a:ext cx="3024000" cy="1512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/>
          <p:cNvSpPr txBox="1">
            <a:spLocks noGrp="1"/>
          </p:cNvSpPr>
          <p:nvPr>
            <p:ph type="title"/>
          </p:nvPr>
        </p:nvSpPr>
        <p:spPr>
          <a:xfrm>
            <a:off x="4010263" y="1145159"/>
            <a:ext cx="551473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tr-TR" sz="2100"/>
              <a:t/>
            </a:r>
            <a:br>
              <a:rPr lang="tr-TR" sz="2100"/>
            </a:br>
            <a:endParaRPr sz="2100"/>
          </a:p>
        </p:txBody>
      </p:sp>
      <p:sp>
        <p:nvSpPr>
          <p:cNvPr id="136" name="Google Shape;136;p4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5</a:t>
            </a:fld>
            <a:endParaRPr/>
          </a:p>
        </p:txBody>
      </p:sp>
      <p:sp>
        <p:nvSpPr>
          <p:cNvPr id="137" name="Google Shape;137;p4"/>
          <p:cNvSpPr txBox="1"/>
          <p:nvPr/>
        </p:nvSpPr>
        <p:spPr>
          <a:xfrm>
            <a:off x="2344671" y="216598"/>
            <a:ext cx="7353244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Facilities</a:t>
            </a:r>
            <a:r>
              <a:rPr lang="tr-TR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at </a:t>
            </a: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School</a:t>
            </a:r>
            <a:endParaRPr dirty="0"/>
          </a:p>
          <a:p>
            <a:pPr marL="457200" indent="-4572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Classroom 15</a:t>
            </a:r>
            <a:endParaRPr lang="tr-TR" sz="28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tr-TR" sz="2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Auditorium</a:t>
            </a:r>
            <a:r>
              <a:rPr lang="tr-TR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dirty="0"/>
          </a:p>
          <a:p>
            <a:pPr marL="457200" indent="-457200">
              <a:buClr>
                <a:schemeClr val="dk1"/>
              </a:buClr>
              <a:buSzPts val="2800"/>
              <a:buFont typeface="Arial"/>
              <a:buChar char="•"/>
            </a:pP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Library 1</a:t>
            </a:r>
            <a:endParaRPr lang="tr-TR" sz="2800" dirty="0"/>
          </a:p>
          <a:p>
            <a:pPr marL="457200" lvl="0" indent="-4572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Electric-Electronic Workshops 2</a:t>
            </a:r>
            <a:endParaRPr lang="en-US" sz="2800" dirty="0"/>
          </a:p>
          <a:p>
            <a:pPr marL="457200" lvl="0" indent="-4572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Classrooms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lang="tr-TR" sz="2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Masjid 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2 (Girls + Boys)</a:t>
            </a:r>
          </a:p>
          <a:p>
            <a:pPr marL="457200" indent="-457200">
              <a:buClr>
                <a:schemeClr val="dk1"/>
              </a:buClr>
              <a:buSzPts val="2800"/>
              <a:buFont typeface="Arial"/>
              <a:buChar char="•"/>
            </a:pP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Guidance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services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tr-TR" sz="2800"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tr-TR" sz="2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Volleyball</a:t>
            </a:r>
            <a:r>
              <a:rPr lang="tr-TR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court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Basketball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court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Football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court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tr-TR" sz="2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Canteen</a:t>
            </a:r>
            <a:r>
              <a:rPr lang="tr-TR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920" y="5346000"/>
            <a:ext cx="2272133" cy="1512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452" y="5346000"/>
            <a:ext cx="2691000" cy="1512000"/>
          </a:xfrm>
          <a:prstGeom prst="rect">
            <a:avLst/>
          </a:prstGeom>
        </p:spPr>
      </p:pic>
      <p:pic>
        <p:nvPicPr>
          <p:cNvPr id="9" name="Picture 2" descr="İSTANBUL / BEŞİKTAŞ - İstanbul Teknik Üniversitesi Mesleki ve Teknik  Anadolu Lises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r="11914"/>
          <a:stretch/>
        </p:blipFill>
        <p:spPr bwMode="auto">
          <a:xfrm>
            <a:off x="9727735" y="5346000"/>
            <a:ext cx="2001489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1851" y="5346000"/>
            <a:ext cx="2689485" cy="1512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98317" y="460217"/>
            <a:ext cx="2054826" cy="1369884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4010263" y="1145159"/>
            <a:ext cx="551473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tr-TR" sz="2100"/>
              <a:t/>
            </a:r>
            <a:br>
              <a:rPr lang="tr-TR" sz="2100"/>
            </a:br>
            <a:endParaRPr sz="2100"/>
          </a:p>
        </p:txBody>
      </p:sp>
      <p:sp>
        <p:nvSpPr>
          <p:cNvPr id="145" name="Google Shape;145;p5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6</a:t>
            </a:fld>
            <a:endParaRPr/>
          </a:p>
        </p:txBody>
      </p:sp>
      <p:sp>
        <p:nvSpPr>
          <p:cNvPr id="146" name="Google Shape;146;p5"/>
          <p:cNvSpPr txBox="1"/>
          <p:nvPr/>
        </p:nvSpPr>
        <p:spPr>
          <a:xfrm>
            <a:off x="2295547" y="898352"/>
            <a:ext cx="9222375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Prep</a:t>
            </a:r>
            <a:r>
              <a:rPr lang="tr-TR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Classes</a:t>
            </a:r>
            <a:endParaRPr sz="28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English </a:t>
            </a:r>
            <a:r>
              <a:rPr lang="en-US" sz="2800" dirty="0"/>
              <a:t>(main course&amp; skills)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 24 hours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tr-TR" sz="2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Turkish</a:t>
            </a:r>
            <a:r>
              <a:rPr lang="tr-TR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Language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Literature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/ 4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hours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Math / 3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hours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Computer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Science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/Mobile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/ 4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hours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Physical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Education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Sports / 2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hours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Arts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/ 2 </a:t>
            </a:r>
            <a:r>
              <a:rPr lang="tr-TR" sz="2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hours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5" descr="İngilizce&amp;#39;de Edatlar ve Cümle İçerisindeki Kullanımları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86964" y="5346000"/>
            <a:ext cx="3182402" cy="15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037" y="5346000"/>
            <a:ext cx="2700000" cy="15120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7167" y="5346000"/>
            <a:ext cx="2902667" cy="1512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 txBox="1">
            <a:spLocks noGrp="1"/>
          </p:cNvSpPr>
          <p:nvPr>
            <p:ph type="title"/>
          </p:nvPr>
        </p:nvSpPr>
        <p:spPr>
          <a:xfrm>
            <a:off x="4010263" y="1145159"/>
            <a:ext cx="551473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tr-TR" sz="2100"/>
              <a:t/>
            </a:r>
            <a:br>
              <a:rPr lang="tr-TR" sz="2100"/>
            </a:br>
            <a:endParaRPr sz="2100"/>
          </a:p>
        </p:txBody>
      </p:sp>
      <p:sp>
        <p:nvSpPr>
          <p:cNvPr id="153" name="Google Shape;153;p6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7</a:t>
            </a:fld>
            <a:endParaRPr/>
          </a:p>
        </p:txBody>
      </p:sp>
      <p:sp>
        <p:nvSpPr>
          <p:cNvPr id="154" name="Google Shape;154;p6"/>
          <p:cNvSpPr txBox="1"/>
          <p:nvPr/>
        </p:nvSpPr>
        <p:spPr>
          <a:xfrm>
            <a:off x="2227040" y="948906"/>
            <a:ext cx="5047667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Electrical</a:t>
            </a:r>
            <a:r>
              <a:rPr lang="tr-TR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Electronics</a:t>
            </a:r>
            <a:r>
              <a:rPr lang="tr-TR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Field</a:t>
            </a:r>
            <a:endParaRPr sz="28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Maintenance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Repair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Branch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9th (9 </a:t>
            </a:r>
            <a:r>
              <a:rPr lang="tr-TR" sz="2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hours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 10th </a:t>
            </a:r>
            <a:r>
              <a:rPr lang="tr-TR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(14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hours</a:t>
            </a:r>
            <a:r>
              <a:rPr lang="tr-TR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 11th (17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hours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tr-TR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grade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vocational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</a:t>
            </a:r>
            <a:endParaRPr lang="tr-TR" sz="2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4708" y="477094"/>
            <a:ext cx="4207066" cy="272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74707" y="3377249"/>
            <a:ext cx="4500590" cy="3161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"/>
          <p:cNvSpPr txBox="1">
            <a:spLocks noGrp="1"/>
          </p:cNvSpPr>
          <p:nvPr>
            <p:ph type="title"/>
          </p:nvPr>
        </p:nvSpPr>
        <p:spPr>
          <a:xfrm>
            <a:off x="4010263" y="1145159"/>
            <a:ext cx="551473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tr-TR" sz="2100"/>
              <a:t/>
            </a:r>
            <a:br>
              <a:rPr lang="tr-TR" sz="2100"/>
            </a:br>
            <a:endParaRPr sz="2100"/>
          </a:p>
        </p:txBody>
      </p:sp>
      <p:sp>
        <p:nvSpPr>
          <p:cNvPr id="162" name="Google Shape;162;p7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8</a:t>
            </a:fld>
            <a:endParaRPr/>
          </a:p>
        </p:txBody>
      </p:sp>
      <p:sp>
        <p:nvSpPr>
          <p:cNvPr id="163" name="Google Shape;163;p7"/>
          <p:cNvSpPr txBox="1"/>
          <p:nvPr/>
        </p:nvSpPr>
        <p:spPr>
          <a:xfrm>
            <a:off x="2078315" y="1145159"/>
            <a:ext cx="4797270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Information Technologies </a:t>
            </a: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Field</a:t>
            </a:r>
            <a:endParaRPr sz="28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Software Development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Branch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have 9th (9 hours), 10th (14 hours), 11th (17 hours) grade </a:t>
            </a:r>
            <a:endParaRPr lang="en-US" sz="2800" dirty="0"/>
          </a:p>
          <a:p>
            <a:pPr lvl="0"/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vocational students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0476" y="442175"/>
            <a:ext cx="4926940" cy="2867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40475" y="3538829"/>
            <a:ext cx="4831507" cy="3000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"/>
          <p:cNvSpPr txBox="1">
            <a:spLocks noGrp="1"/>
          </p:cNvSpPr>
          <p:nvPr>
            <p:ph type="title"/>
          </p:nvPr>
        </p:nvSpPr>
        <p:spPr>
          <a:xfrm>
            <a:off x="4010263" y="1145159"/>
            <a:ext cx="551473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tr-TR" sz="2100"/>
              <a:t/>
            </a:r>
            <a:br>
              <a:rPr lang="tr-TR" sz="2100"/>
            </a:br>
            <a:endParaRPr sz="2100"/>
          </a:p>
        </p:txBody>
      </p:sp>
      <p:sp>
        <p:nvSpPr>
          <p:cNvPr id="171" name="Google Shape;171;p8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9</a:t>
            </a:fld>
            <a:endParaRPr/>
          </a:p>
        </p:txBody>
      </p:sp>
      <p:sp>
        <p:nvSpPr>
          <p:cNvPr id="172" name="Google Shape;172;p8"/>
          <p:cNvSpPr txBox="1"/>
          <p:nvPr/>
        </p:nvSpPr>
        <p:spPr>
          <a:xfrm>
            <a:off x="2093023" y="983411"/>
            <a:ext cx="5283723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Maritime</a:t>
            </a:r>
            <a:r>
              <a:rPr lang="tr-TR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Field</a:t>
            </a:r>
            <a:endParaRPr sz="28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Deck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Business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Branch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Ship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Machinery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Business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Branch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have 9th (9 hours), 10th (14 hours), 11th (17 hours) grade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vocational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</a:t>
            </a:r>
          </a:p>
          <a:p>
            <a:pPr lvl="0"/>
            <a:endParaRPr lang="tr-TR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12th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grade</a:t>
            </a:r>
            <a:endParaRPr lang="tr-TR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vocational</a:t>
            </a:r>
            <a:r>
              <a:rPr lang="tr-T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</a:t>
            </a: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2572" y="209659"/>
            <a:ext cx="4812834" cy="3099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1481" y="3568819"/>
            <a:ext cx="4733925" cy="30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775</Words>
  <Application>Microsoft Office PowerPoint</Application>
  <PresentationFormat>Geniş ekran</PresentationFormat>
  <Paragraphs>267</Paragraphs>
  <Slides>26</Slides>
  <Notes>26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31" baseType="lpstr">
      <vt:lpstr>Arial</vt:lpstr>
      <vt:lpstr>Times New Roman</vt:lpstr>
      <vt:lpstr>Barlow</vt:lpstr>
      <vt:lpstr>Calibri</vt:lpstr>
      <vt:lpstr>Office Theme</vt:lpstr>
      <vt:lpstr>PowerPoint Sunusu</vt:lpstr>
      <vt:lpstr> </vt:lpstr>
      <vt:lpstr> </vt:lpstr>
      <vt:lpstr> </vt:lpstr>
      <vt:lpstr> </vt:lpstr>
      <vt:lpstr> </vt:lpstr>
      <vt:lpstr> </vt:lpstr>
      <vt:lpstr> </vt:lpstr>
      <vt:lpstr> </vt:lpstr>
      <vt:lpstr>PowerPoint Sunusu</vt:lpstr>
      <vt:lpstr> </vt:lpstr>
      <vt:lpstr> </vt:lpstr>
      <vt:lpstr> </vt:lpstr>
      <vt:lpstr>PowerPoint Sunusu</vt:lpstr>
      <vt:lpstr> </vt:lpstr>
      <vt:lpstr> </vt:lpstr>
      <vt:lpstr>PowerPoint Sunusu</vt:lpstr>
      <vt:lpstr>PowerPoint Sunusu</vt:lpstr>
      <vt:lpstr> </vt:lpstr>
      <vt:lpstr> </vt:lpstr>
      <vt:lpstr> </vt:lpstr>
      <vt:lpstr> </vt:lpstr>
      <vt:lpstr> </vt:lpstr>
      <vt:lpstr> 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deniz leblebici basar</dc:creator>
  <cp:lastModifiedBy>Windows Kullanıcısı</cp:lastModifiedBy>
  <cp:revision>37</cp:revision>
  <dcterms:created xsi:type="dcterms:W3CDTF">2019-06-02T07:22:17Z</dcterms:created>
  <dcterms:modified xsi:type="dcterms:W3CDTF">2023-12-16T16:25:02Z</dcterms:modified>
</cp:coreProperties>
</file>