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6"/>
  </p:notesMasterIdLst>
  <p:sldIdLst>
    <p:sldId id="289" r:id="rId2"/>
    <p:sldId id="257" r:id="rId3"/>
    <p:sldId id="299" r:id="rId4"/>
    <p:sldId id="322" r:id="rId5"/>
    <p:sldId id="339" r:id="rId6"/>
    <p:sldId id="340" r:id="rId7"/>
    <p:sldId id="341" r:id="rId8"/>
    <p:sldId id="342" r:id="rId9"/>
    <p:sldId id="343" r:id="rId10"/>
    <p:sldId id="344" r:id="rId11"/>
    <p:sldId id="345" r:id="rId12"/>
    <p:sldId id="336" r:id="rId13"/>
    <p:sldId id="346" r:id="rId14"/>
    <p:sldId id="337" r:id="rId15"/>
    <p:sldId id="328" r:id="rId16"/>
    <p:sldId id="329" r:id="rId17"/>
    <p:sldId id="330" r:id="rId18"/>
    <p:sldId id="338" r:id="rId19"/>
    <p:sldId id="331" r:id="rId20"/>
    <p:sldId id="332" r:id="rId21"/>
    <p:sldId id="333" r:id="rId22"/>
    <p:sldId id="334" r:id="rId23"/>
    <p:sldId id="321" r:id="rId24"/>
    <p:sldId id="312" r:id="rId25"/>
    <p:sldId id="313" r:id="rId26"/>
    <p:sldId id="315" r:id="rId27"/>
    <p:sldId id="311" r:id="rId28"/>
    <p:sldId id="314" r:id="rId29"/>
    <p:sldId id="310" r:id="rId30"/>
    <p:sldId id="309" r:id="rId31"/>
    <p:sldId id="316" r:id="rId32"/>
    <p:sldId id="308" r:id="rId33"/>
    <p:sldId id="317" r:id="rId34"/>
    <p:sldId id="318" r:id="rId35"/>
    <p:sldId id="282" r:id="rId36"/>
    <p:sldId id="319" r:id="rId37"/>
    <p:sldId id="291" r:id="rId38"/>
    <p:sldId id="290" r:id="rId39"/>
    <p:sldId id="259" r:id="rId40"/>
    <p:sldId id="287" r:id="rId41"/>
    <p:sldId id="285" r:id="rId42"/>
    <p:sldId id="260" r:id="rId43"/>
    <p:sldId id="271" r:id="rId44"/>
    <p:sldId id="272" r:id="rId45"/>
    <p:sldId id="273" r:id="rId46"/>
    <p:sldId id="274" r:id="rId47"/>
    <p:sldId id="276" r:id="rId48"/>
    <p:sldId id="275" r:id="rId49"/>
    <p:sldId id="277" r:id="rId50"/>
    <p:sldId id="278" r:id="rId51"/>
    <p:sldId id="286" r:id="rId52"/>
    <p:sldId id="284" r:id="rId53"/>
    <p:sldId id="320" r:id="rId54"/>
    <p:sldId id="258" r:id="rId55"/>
  </p:sldIdLst>
  <p:sldSz cx="9144000" cy="6858000" type="screen4x3"/>
  <p:notesSz cx="6797675" cy="98567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7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94807"/>
  </p:normalViewPr>
  <p:slideViewPr>
    <p:cSldViewPr snapToGrid="0" snapToObjects="1">
      <p:cViewPr varScale="1">
        <p:scale>
          <a:sx n="65" d="100"/>
          <a:sy n="65" d="100"/>
        </p:scale>
        <p:origin x="1416" y="32"/>
      </p:cViewPr>
      <p:guideLst>
        <p:guide orient="horz" pos="479"/>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4551"/>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50443" y="0"/>
            <a:ext cx="2945659" cy="494551"/>
          </a:xfrm>
          <a:prstGeom prst="rect">
            <a:avLst/>
          </a:prstGeom>
        </p:spPr>
        <p:txBody>
          <a:bodyPr vert="horz" lIns="91440" tIns="45720" rIns="91440" bIns="45720" rtlCol="0"/>
          <a:lstStyle>
            <a:lvl1pPr algn="r">
              <a:defRPr sz="1200"/>
            </a:lvl1pPr>
          </a:lstStyle>
          <a:p>
            <a:fld id="{BE8AD59B-606A-C745-A7F0-5B8C22223417}" type="datetimeFigureOut">
              <a:rPr lang="tr-TR" smtClean="0"/>
              <a:t>24.05.2022</a:t>
            </a:fld>
            <a:endParaRPr lang="tr-TR"/>
          </a:p>
        </p:txBody>
      </p:sp>
      <p:sp>
        <p:nvSpPr>
          <p:cNvPr id="4" name="Slide Image Placeholder 3"/>
          <p:cNvSpPr>
            <a:spLocks noGrp="1" noRot="1" noChangeAspect="1"/>
          </p:cNvSpPr>
          <p:nvPr>
            <p:ph type="sldImg" idx="2"/>
          </p:nvPr>
        </p:nvSpPr>
        <p:spPr>
          <a:xfrm>
            <a:off x="1181100" y="1231900"/>
            <a:ext cx="4435475" cy="33274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79768" y="4743579"/>
            <a:ext cx="5438140" cy="388111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9362238"/>
            <a:ext cx="2945659" cy="49455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50443" y="9362238"/>
            <a:ext cx="2945659" cy="494550"/>
          </a:xfrm>
          <a:prstGeom prst="rect">
            <a:avLst/>
          </a:prstGeom>
        </p:spPr>
        <p:txBody>
          <a:bodyPr vert="horz" lIns="91440" tIns="45720" rIns="91440" bIns="45720" rtlCol="0" anchor="b"/>
          <a:lstStyle>
            <a:lvl1pPr algn="r">
              <a:defRPr sz="1200"/>
            </a:lvl1pPr>
          </a:lstStyle>
          <a:p>
            <a:fld id="{DDD1CE08-F16F-8F42-93AD-091C9BE075BD}" type="slidenum">
              <a:rPr lang="tr-TR" smtClean="0"/>
              <a:t>‹#›</a:t>
            </a:fld>
            <a:endParaRPr lang="tr-TR"/>
          </a:p>
        </p:txBody>
      </p:sp>
    </p:spTree>
    <p:extLst>
      <p:ext uri="{BB962C8B-B14F-4D97-AF65-F5344CB8AC3E}">
        <p14:creationId xmlns:p14="http://schemas.microsoft.com/office/powerpoint/2010/main" val="1907415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Click to edit Master subtitle style</a:t>
            </a:r>
            <a:endParaRPr lang="en-US"/>
          </a:p>
        </p:txBody>
      </p:sp>
      <p:sp>
        <p:nvSpPr>
          <p:cNvPr id="4" name="Date Placeholder 3"/>
          <p:cNvSpPr>
            <a:spLocks noGrp="1"/>
          </p:cNvSpPr>
          <p:nvPr>
            <p:ph type="dt" sz="half" idx="10"/>
          </p:nvPr>
        </p:nvSpPr>
        <p:spPr/>
        <p:txBody>
          <a:bodyPr/>
          <a:lstStyle/>
          <a:p>
            <a:fld id="{E2828300-6EDA-4D38-B015-A6E9E33BD786}" type="datetime1">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6CD2C-A168-2044-B254-D306C4305C2F}" type="slidenum">
              <a:rPr lang="en-US" smtClean="0"/>
              <a:t>‹#›</a:t>
            </a:fld>
            <a:endParaRPr lang="en-US"/>
          </a:p>
        </p:txBody>
      </p:sp>
    </p:spTree>
    <p:extLst>
      <p:ext uri="{BB962C8B-B14F-4D97-AF65-F5344CB8AC3E}">
        <p14:creationId xmlns:p14="http://schemas.microsoft.com/office/powerpoint/2010/main" val="1801790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808C96CD-EC6B-431C-A4AE-4257D96895AE}" type="datetime1">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6CD2C-A168-2044-B254-D306C4305C2F}" type="slidenum">
              <a:rPr lang="en-US" smtClean="0"/>
              <a:t>‹#›</a:t>
            </a:fld>
            <a:endParaRPr lang="en-US"/>
          </a:p>
        </p:txBody>
      </p:sp>
    </p:spTree>
    <p:extLst>
      <p:ext uri="{BB962C8B-B14F-4D97-AF65-F5344CB8AC3E}">
        <p14:creationId xmlns:p14="http://schemas.microsoft.com/office/powerpoint/2010/main" val="364890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40DF0CFC-48EE-4BC4-AF3D-A3F4CE10EF5F}" type="datetime1">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6CD2C-A168-2044-B254-D306C4305C2F}" type="slidenum">
              <a:rPr lang="en-US" smtClean="0"/>
              <a:t>‹#›</a:t>
            </a:fld>
            <a:endParaRPr lang="en-US"/>
          </a:p>
        </p:txBody>
      </p:sp>
    </p:spTree>
    <p:extLst>
      <p:ext uri="{BB962C8B-B14F-4D97-AF65-F5344CB8AC3E}">
        <p14:creationId xmlns:p14="http://schemas.microsoft.com/office/powerpoint/2010/main" val="255559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66F36BBA-C8C9-4279-B8CC-D7CD9EC6B0CF}" type="datetime1">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6CD2C-A168-2044-B254-D306C4305C2F}" type="slidenum">
              <a:rPr lang="en-US" smtClean="0"/>
              <a:t>‹#›</a:t>
            </a:fld>
            <a:endParaRPr lang="en-US"/>
          </a:p>
        </p:txBody>
      </p:sp>
    </p:spTree>
    <p:extLst>
      <p:ext uri="{BB962C8B-B14F-4D97-AF65-F5344CB8AC3E}">
        <p14:creationId xmlns:p14="http://schemas.microsoft.com/office/powerpoint/2010/main" val="2635381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Click to edit Master text styles</a:t>
            </a:r>
          </a:p>
        </p:txBody>
      </p:sp>
      <p:sp>
        <p:nvSpPr>
          <p:cNvPr id="4" name="Date Placeholder 3"/>
          <p:cNvSpPr>
            <a:spLocks noGrp="1"/>
          </p:cNvSpPr>
          <p:nvPr>
            <p:ph type="dt" sz="half" idx="10"/>
          </p:nvPr>
        </p:nvSpPr>
        <p:spPr/>
        <p:txBody>
          <a:bodyPr/>
          <a:lstStyle/>
          <a:p>
            <a:fld id="{D374E43A-5DCF-4EC0-8846-5A532419503F}" type="datetime1">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6CD2C-A168-2044-B254-D306C4305C2F}" type="slidenum">
              <a:rPr lang="en-US" smtClean="0"/>
              <a:t>‹#›</a:t>
            </a:fld>
            <a:endParaRPr lang="en-US"/>
          </a:p>
        </p:txBody>
      </p:sp>
    </p:spTree>
    <p:extLst>
      <p:ext uri="{BB962C8B-B14F-4D97-AF65-F5344CB8AC3E}">
        <p14:creationId xmlns:p14="http://schemas.microsoft.com/office/powerpoint/2010/main" val="3889780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p:cNvSpPr>
          <p:nvPr>
            <p:ph type="dt" sz="half" idx="10"/>
          </p:nvPr>
        </p:nvSpPr>
        <p:spPr/>
        <p:txBody>
          <a:bodyPr/>
          <a:lstStyle/>
          <a:p>
            <a:fld id="{8566289F-75C2-44C0-ABCC-E3011BC36866}" type="datetime1">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D6CD2C-A168-2044-B254-D306C4305C2F}" type="slidenum">
              <a:rPr lang="en-US" smtClean="0"/>
              <a:t>‹#›</a:t>
            </a:fld>
            <a:endParaRPr lang="en-US"/>
          </a:p>
        </p:txBody>
      </p:sp>
    </p:spTree>
    <p:extLst>
      <p:ext uri="{BB962C8B-B14F-4D97-AF65-F5344CB8AC3E}">
        <p14:creationId xmlns:p14="http://schemas.microsoft.com/office/powerpoint/2010/main" val="1548160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6"/>
          <p:cNvSpPr>
            <a:spLocks noGrp="1"/>
          </p:cNvSpPr>
          <p:nvPr>
            <p:ph type="dt" sz="half" idx="10"/>
          </p:nvPr>
        </p:nvSpPr>
        <p:spPr/>
        <p:txBody>
          <a:bodyPr/>
          <a:lstStyle/>
          <a:p>
            <a:fld id="{FD48C6A7-2827-40CD-BB2B-9403C7BB533F}" type="datetime1">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D6CD2C-A168-2044-B254-D306C4305C2F}" type="slidenum">
              <a:rPr lang="en-US" smtClean="0"/>
              <a:t>‹#›</a:t>
            </a:fld>
            <a:endParaRPr lang="en-US"/>
          </a:p>
        </p:txBody>
      </p:sp>
    </p:spTree>
    <p:extLst>
      <p:ext uri="{BB962C8B-B14F-4D97-AF65-F5344CB8AC3E}">
        <p14:creationId xmlns:p14="http://schemas.microsoft.com/office/powerpoint/2010/main" val="15234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2"/>
          <p:cNvSpPr>
            <a:spLocks noGrp="1"/>
          </p:cNvSpPr>
          <p:nvPr>
            <p:ph type="dt" sz="half" idx="10"/>
          </p:nvPr>
        </p:nvSpPr>
        <p:spPr/>
        <p:txBody>
          <a:bodyPr/>
          <a:lstStyle/>
          <a:p>
            <a:fld id="{0F3624CD-990F-4E00-95F4-272473C1EA2D}" type="datetime1">
              <a:rPr lang="en-US" smtClean="0"/>
              <a:t>5/24/2022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D6CD2C-A168-2044-B254-D306C4305C2F}" type="slidenum">
              <a:rPr lang="en-US" smtClean="0"/>
              <a:t>‹#›</a:t>
            </a:fld>
            <a:endParaRPr lang="en-US"/>
          </a:p>
        </p:txBody>
      </p:sp>
    </p:spTree>
    <p:extLst>
      <p:ext uri="{BB962C8B-B14F-4D97-AF65-F5344CB8AC3E}">
        <p14:creationId xmlns:p14="http://schemas.microsoft.com/office/powerpoint/2010/main" val="1542567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E7DC5E-73E2-403D-B831-E103D9703533}" type="datetime1">
              <a:rPr lang="en-US" smtClean="0"/>
              <a:t>5/24/2022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D6CD2C-A168-2044-B254-D306C4305C2F}" type="slidenum">
              <a:rPr lang="en-US" smtClean="0"/>
              <a:t>‹#›</a:t>
            </a:fld>
            <a:endParaRPr lang="en-US"/>
          </a:p>
        </p:txBody>
      </p:sp>
    </p:spTree>
    <p:extLst>
      <p:ext uri="{BB962C8B-B14F-4D97-AF65-F5344CB8AC3E}">
        <p14:creationId xmlns:p14="http://schemas.microsoft.com/office/powerpoint/2010/main" val="3366725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D2F6F2EB-9966-4086-9B1F-F1711A4B6F8B}" type="datetime1">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D6CD2C-A168-2044-B254-D306C4305C2F}" type="slidenum">
              <a:rPr lang="en-US" smtClean="0"/>
              <a:t>‹#›</a:t>
            </a:fld>
            <a:endParaRPr lang="en-US"/>
          </a:p>
        </p:txBody>
      </p:sp>
    </p:spTree>
    <p:extLst>
      <p:ext uri="{BB962C8B-B14F-4D97-AF65-F5344CB8AC3E}">
        <p14:creationId xmlns:p14="http://schemas.microsoft.com/office/powerpoint/2010/main" val="1031637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FF6B1008-F7EE-4643-B64B-F4DCC597C3AE}" type="datetime1">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D6CD2C-A168-2044-B254-D306C4305C2F}" type="slidenum">
              <a:rPr lang="en-US" smtClean="0"/>
              <a:t>‹#›</a:t>
            </a:fld>
            <a:endParaRPr lang="en-US"/>
          </a:p>
        </p:txBody>
      </p:sp>
    </p:spTree>
    <p:extLst>
      <p:ext uri="{BB962C8B-B14F-4D97-AF65-F5344CB8AC3E}">
        <p14:creationId xmlns:p14="http://schemas.microsoft.com/office/powerpoint/2010/main" val="1251032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F3AD1-1FF1-46A5-93EA-CF0DDBD63A68}" type="datetime1">
              <a:rPr lang="en-US" smtClean="0"/>
              <a:t>5/24/2022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6CD2C-A168-2044-B254-D306C4305C2F}" type="slidenum">
              <a:rPr lang="en-US" smtClean="0"/>
              <a:t>‹#›</a:t>
            </a:fld>
            <a:endParaRPr lang="en-US"/>
          </a:p>
        </p:txBody>
      </p:sp>
    </p:spTree>
    <p:extLst>
      <p:ext uri="{BB962C8B-B14F-4D97-AF65-F5344CB8AC3E}">
        <p14:creationId xmlns:p14="http://schemas.microsoft.com/office/powerpoint/2010/main" val="40906370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hurriyet.com.tr/egitim/meslek-liselerinin-yukselisi-41654757"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8.em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meslegimhayatim.meb.gov.t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meslegimhayatim.meb.gov.t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meslegimhayatim.meb.gov.t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meslegimhayatim.meb.gov.tr/dijital/endustri-4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mtegm.meb.gov.tr/meb_iys_dosyalar/2019_05/30125511_30093130_mesleki_teknik_egitim_kitap.pdf"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ibeevr.itu.edu.tr/"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hyperlink" Target="https://2023vizyonu.meb.gov.tr/" TargetMode="External"/><Relationship Id="rId3" Type="http://schemas.openxmlformats.org/officeDocument/2006/relationships/hyperlink" Target="http://itumtal.itu.edu.tr/" TargetMode="External"/><Relationship Id="rId7" Type="http://schemas.openxmlformats.org/officeDocument/2006/relationships/hyperlink" Target="https://www.ituvakif.org.tr/dergi.asp" TargetMode="Externa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hyperlink" Target="http://itumtal.meb.k12.tr/icerikler/sikca-sorulan-sorular_9661445.html" TargetMode="External"/><Relationship Id="rId5" Type="http://schemas.openxmlformats.org/officeDocument/2006/relationships/hyperlink" Target="http://itumtal.itu.edu.tr/haberler" TargetMode="External"/><Relationship Id="rId10" Type="http://schemas.openxmlformats.org/officeDocument/2006/relationships/image" Target="../media/image29.png"/><Relationship Id="rId4" Type="http://schemas.openxmlformats.org/officeDocument/2006/relationships/hyperlink" Target="http://itumtal.meb.k12.tr/" TargetMode="External"/><Relationship Id="rId9" Type="http://schemas.openxmlformats.org/officeDocument/2006/relationships/hyperlink" Target="http://www.sbb.gov.tr/kalkinma-planlari/"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6553200" y="4718050"/>
            <a:ext cx="2133600" cy="365125"/>
          </a:xfrm>
        </p:spPr>
        <p:txBody>
          <a:bodyPr/>
          <a:lstStyle/>
          <a:p>
            <a:fld id="{77D6CD2C-A168-2044-B254-D306C4305C2F}" type="slidenum">
              <a:rPr lang="en-US" smtClean="0"/>
              <a:t>1</a:t>
            </a:fld>
            <a:endParaRPr lang="en-US"/>
          </a:p>
        </p:txBody>
      </p:sp>
      <p:sp>
        <p:nvSpPr>
          <p:cNvPr id="6" name="Unvan 1"/>
          <p:cNvSpPr>
            <a:spLocks noGrp="1"/>
          </p:cNvSpPr>
          <p:nvPr>
            <p:ph type="ctrTitle"/>
          </p:nvPr>
        </p:nvSpPr>
        <p:spPr>
          <a:xfrm>
            <a:off x="1494503" y="1653532"/>
            <a:ext cx="6184492" cy="2994668"/>
          </a:xfrm>
        </p:spPr>
        <p:txBody>
          <a:bodyPr>
            <a:normAutofit fontScale="90000"/>
          </a:bodyPr>
          <a:lstStyle/>
          <a:p>
            <a:r>
              <a:rPr lang="tr-TR" b="1" dirty="0" smtClean="0"/>
              <a:t>Uzmanlaşmaya Giden Yol</a:t>
            </a:r>
            <a:br>
              <a:rPr lang="tr-TR" b="1" dirty="0" smtClean="0"/>
            </a:br>
            <a:r>
              <a:rPr lang="tr-TR" sz="8000" b="1" dirty="0" smtClean="0"/>
              <a:t>Meslek </a:t>
            </a:r>
            <a:r>
              <a:rPr lang="tr-TR" sz="8000" b="1" dirty="0"/>
              <a:t>Liseleri</a:t>
            </a:r>
            <a:br>
              <a:rPr lang="tr-TR" sz="8000" b="1" dirty="0"/>
            </a:br>
            <a:endParaRPr lang="tr-TR" b="1" dirty="0"/>
          </a:p>
        </p:txBody>
      </p:sp>
      <p:sp>
        <p:nvSpPr>
          <p:cNvPr id="10" name="Dikdörtgen 9"/>
          <p:cNvSpPr/>
          <p:nvPr/>
        </p:nvSpPr>
        <p:spPr>
          <a:xfrm>
            <a:off x="2505969" y="4777501"/>
            <a:ext cx="4161559" cy="246221"/>
          </a:xfrm>
          <a:prstGeom prst="rect">
            <a:avLst/>
          </a:prstGeom>
        </p:spPr>
        <p:txBody>
          <a:bodyPr wrap="square">
            <a:spAutoFit/>
          </a:bodyPr>
          <a:lstStyle/>
          <a:p>
            <a:r>
              <a:rPr lang="tr-TR" sz="1000" dirty="0" smtClean="0">
                <a:hlinkClick r:id="rId3"/>
              </a:rPr>
              <a:t>https://www.hurriyet.com.tr/egitim/meslek-liselerinin-yukselisi-41654757</a:t>
            </a:r>
            <a:r>
              <a:rPr lang="tr-TR" sz="1000" dirty="0" smtClean="0"/>
              <a:t> </a:t>
            </a:r>
            <a:endParaRPr lang="tr-TR" sz="1000" dirty="0"/>
          </a:p>
        </p:txBody>
      </p:sp>
    </p:spTree>
    <p:extLst>
      <p:ext uri="{BB962C8B-B14F-4D97-AF65-F5344CB8AC3E}">
        <p14:creationId xmlns:p14="http://schemas.microsoft.com/office/powerpoint/2010/main" val="972641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20087"/>
            <a:ext cx="7373986" cy="1143000"/>
          </a:xfrm>
        </p:spPr>
        <p:txBody>
          <a:bodyPr>
            <a:normAutofit/>
          </a:bodyPr>
          <a:lstStyle/>
          <a:p>
            <a:r>
              <a:rPr lang="tr-TR" sz="2800" b="1" dirty="0" err="1" smtClean="0"/>
              <a:t>Bacıyân</a:t>
            </a:r>
            <a:r>
              <a:rPr lang="tr-TR" sz="2800" b="1" dirty="0" smtClean="0"/>
              <a:t>-ı Rum</a:t>
            </a:r>
            <a:endParaRPr lang="tr-TR" sz="2800" b="1" dirty="0"/>
          </a:p>
        </p:txBody>
      </p:sp>
      <p:sp>
        <p:nvSpPr>
          <p:cNvPr id="8" name="Dikdörtgen 7"/>
          <p:cNvSpPr/>
          <p:nvPr/>
        </p:nvSpPr>
        <p:spPr>
          <a:xfrm>
            <a:off x="1691148" y="1120676"/>
            <a:ext cx="7266039" cy="564391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a:t>Bacılar, çadırcılık, </a:t>
            </a:r>
            <a:r>
              <a:rPr lang="tr-TR" sz="2400" dirty="0" err="1"/>
              <a:t>keçecilik</a:t>
            </a:r>
            <a:r>
              <a:rPr lang="tr-TR" sz="2400" dirty="0"/>
              <a:t>, boyacılık, halı ve kilimcilik, oya ve </a:t>
            </a:r>
            <a:r>
              <a:rPr lang="tr-TR" sz="2400" dirty="0" err="1"/>
              <a:t>dantelcilik</a:t>
            </a:r>
            <a:r>
              <a:rPr lang="tr-TR" sz="2400" dirty="0"/>
              <a:t>, dokuma ve </a:t>
            </a:r>
            <a:r>
              <a:rPr lang="tr-TR" sz="2400" dirty="0" err="1"/>
              <a:t>örgücülük</a:t>
            </a:r>
            <a:r>
              <a:rPr lang="tr-TR" sz="2400" dirty="0" smtClean="0"/>
              <a:t>, </a:t>
            </a:r>
            <a:r>
              <a:rPr lang="tr-TR" sz="2400" dirty="0" err="1" smtClean="0"/>
              <a:t>nakışcılık</a:t>
            </a:r>
            <a:r>
              <a:rPr lang="tr-TR" sz="2400" dirty="0" smtClean="0"/>
              <a:t> </a:t>
            </a:r>
            <a:r>
              <a:rPr lang="tr-TR" sz="2400" dirty="0"/>
              <a:t>ve çeşitli kumaşların imal edilmesi ve bunlardan giysi yapılmasıyla meşgul olmuş, yetim ve </a:t>
            </a:r>
            <a:r>
              <a:rPr lang="tr-TR" sz="2400" dirty="0" smtClean="0"/>
              <a:t>kimsesiz kızları </a:t>
            </a:r>
            <a:r>
              <a:rPr lang="tr-TR" sz="2400" dirty="0"/>
              <a:t>eğitmiş ve korumuştur.</a:t>
            </a:r>
          </a:p>
        </p:txBody>
      </p:sp>
      <p:pic>
        <p:nvPicPr>
          <p:cNvPr id="3" name="Resim 2"/>
          <p:cNvPicPr>
            <a:picLocks noChangeAspect="1"/>
          </p:cNvPicPr>
          <p:nvPr/>
        </p:nvPicPr>
        <p:blipFill>
          <a:blip r:embed="rId4"/>
          <a:stretch>
            <a:fillRect/>
          </a:stretch>
        </p:blipFill>
        <p:spPr>
          <a:xfrm>
            <a:off x="1784330" y="3362635"/>
            <a:ext cx="7345354" cy="3463260"/>
          </a:xfrm>
          <a:prstGeom prst="rect">
            <a:avLst/>
          </a:prstGeom>
        </p:spPr>
      </p:pic>
    </p:spTree>
    <p:extLst>
      <p:ext uri="{BB962C8B-B14F-4D97-AF65-F5344CB8AC3E}">
        <p14:creationId xmlns:p14="http://schemas.microsoft.com/office/powerpoint/2010/main" val="39946014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20087"/>
            <a:ext cx="7373986" cy="1143000"/>
          </a:xfrm>
        </p:spPr>
        <p:txBody>
          <a:bodyPr>
            <a:normAutofit/>
          </a:bodyPr>
          <a:lstStyle/>
          <a:p>
            <a:r>
              <a:rPr lang="tr-TR" sz="2800" b="1" dirty="0"/>
              <a:t>Lonca Teşkilatı</a:t>
            </a:r>
          </a:p>
        </p:txBody>
      </p:sp>
      <p:sp>
        <p:nvSpPr>
          <p:cNvPr id="8" name="Dikdörtgen 7"/>
          <p:cNvSpPr/>
          <p:nvPr/>
        </p:nvSpPr>
        <p:spPr>
          <a:xfrm>
            <a:off x="1691148" y="1120676"/>
            <a:ext cx="7266039" cy="564391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smtClean="0"/>
              <a:t>Osmanlı </a:t>
            </a:r>
            <a:r>
              <a:rPr lang="tr-TR" sz="2400" dirty="0"/>
              <a:t>Devleti Dönemi'nde ekonomik ve ticari hayatın </a:t>
            </a:r>
            <a:r>
              <a:rPr lang="tr-TR" sz="2400" dirty="0" smtClean="0"/>
              <a:t>temel unsurlarından </a:t>
            </a:r>
            <a:r>
              <a:rPr lang="tr-TR" sz="2400" dirty="0"/>
              <a:t>olmuştur. Loncalarda, tüccar, esnaf, zanaatkârlar, </a:t>
            </a:r>
            <a:r>
              <a:rPr lang="tr-TR" sz="2400" dirty="0" smtClean="0"/>
              <a:t>işçiler toplanır</a:t>
            </a:r>
            <a:r>
              <a:rPr lang="tr-TR" sz="2400" dirty="0"/>
              <a:t>, ticari konularda görüşmeler yaparlardı. </a:t>
            </a:r>
            <a:endParaRPr lang="tr-TR" sz="2400" dirty="0" smtClean="0"/>
          </a:p>
          <a:p>
            <a:pPr marL="342900" indent="-342900">
              <a:spcBef>
                <a:spcPct val="20000"/>
              </a:spcBef>
              <a:buFont typeface="Arial" panose="020B0604020202020204" pitchFamily="34" charset="0"/>
              <a:buChar char="•"/>
            </a:pPr>
            <a:r>
              <a:rPr lang="tr-TR" sz="2400" dirty="0" smtClean="0"/>
              <a:t>Loncalarda </a:t>
            </a:r>
            <a:r>
              <a:rPr lang="tr-TR" sz="2400" dirty="0"/>
              <a:t>mesleki eğitim faaliyetleri</a:t>
            </a:r>
            <a:r>
              <a:rPr lang="tr-TR" sz="2400" dirty="0" smtClean="0"/>
              <a:t>, ahilerdeki </a:t>
            </a:r>
            <a:r>
              <a:rPr lang="tr-TR" sz="2400" dirty="0"/>
              <a:t>eğitim ile benzer özellikteydi. </a:t>
            </a:r>
          </a:p>
        </p:txBody>
      </p:sp>
      <p:pic>
        <p:nvPicPr>
          <p:cNvPr id="5" name="Resim 4"/>
          <p:cNvPicPr>
            <a:picLocks noChangeAspect="1"/>
          </p:cNvPicPr>
          <p:nvPr/>
        </p:nvPicPr>
        <p:blipFill>
          <a:blip r:embed="rId4"/>
          <a:stretch>
            <a:fillRect/>
          </a:stretch>
        </p:blipFill>
        <p:spPr>
          <a:xfrm>
            <a:off x="2845945" y="4307759"/>
            <a:ext cx="2807811" cy="2456835"/>
          </a:xfrm>
          <a:prstGeom prst="rect">
            <a:avLst/>
          </a:prstGeom>
        </p:spPr>
      </p:pic>
      <p:pic>
        <p:nvPicPr>
          <p:cNvPr id="7" name="Resim 6"/>
          <p:cNvPicPr>
            <a:picLocks noChangeAspect="1"/>
          </p:cNvPicPr>
          <p:nvPr/>
        </p:nvPicPr>
        <p:blipFill>
          <a:blip r:embed="rId5"/>
          <a:stretch>
            <a:fillRect/>
          </a:stretch>
        </p:blipFill>
        <p:spPr>
          <a:xfrm>
            <a:off x="5707625" y="4282558"/>
            <a:ext cx="2521975" cy="2575441"/>
          </a:xfrm>
          <a:prstGeom prst="rect">
            <a:avLst/>
          </a:prstGeom>
        </p:spPr>
      </p:pic>
    </p:spTree>
    <p:extLst>
      <p:ext uri="{BB962C8B-B14F-4D97-AF65-F5344CB8AC3E}">
        <p14:creationId xmlns:p14="http://schemas.microsoft.com/office/powerpoint/2010/main" val="37973776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Dün Mesleki Eğitim</a:t>
            </a:r>
            <a:endParaRPr lang="tr-TR"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12</a:t>
            </a:fld>
            <a:endParaRPr lang="en-US"/>
          </a:p>
        </p:txBody>
      </p:sp>
      <p:sp>
        <p:nvSpPr>
          <p:cNvPr id="5" name="Dikdörtgen 4"/>
          <p:cNvSpPr/>
          <p:nvPr/>
        </p:nvSpPr>
        <p:spPr>
          <a:xfrm>
            <a:off x="7423355" y="370049"/>
            <a:ext cx="6799006" cy="5230548"/>
          </a:xfrm>
          <a:prstGeom prst="rect">
            <a:avLst/>
          </a:prstGeom>
        </p:spPr>
        <p:txBody>
          <a:bodyPr vert="horz" lIns="91440" tIns="45720" rIns="91440" bIns="45720" rtlCol="0">
            <a:noAutofit/>
          </a:bodyPr>
          <a:lstStyle/>
          <a:p>
            <a:endParaRPr lang="tr-TR" sz="2400" dirty="0"/>
          </a:p>
        </p:txBody>
      </p:sp>
      <p:sp>
        <p:nvSpPr>
          <p:cNvPr id="6" name="Dikdörtgen 5"/>
          <p:cNvSpPr/>
          <p:nvPr/>
        </p:nvSpPr>
        <p:spPr>
          <a:xfrm>
            <a:off x="1691148" y="1120676"/>
            <a:ext cx="7266039" cy="5643918"/>
          </a:xfrm>
          <a:prstGeom prst="rect">
            <a:avLst/>
          </a:prstGeom>
        </p:spPr>
        <p:txBody>
          <a:bodyPr vert="horz" lIns="91440" tIns="45720" rIns="91440" bIns="45720" rtlCol="0">
            <a:noAutofit/>
          </a:bodyPr>
          <a:lstStyle/>
          <a:p>
            <a:pPr marL="342900" indent="-342900">
              <a:buFont typeface="Arial" panose="020B0604020202020204" pitchFamily="34" charset="0"/>
              <a:buChar char="•"/>
            </a:pPr>
            <a:r>
              <a:rPr lang="tr-TR" sz="2400" dirty="0"/>
              <a:t>Gedik </a:t>
            </a:r>
            <a:r>
              <a:rPr lang="tr-TR" sz="2400" dirty="0" smtClean="0"/>
              <a:t>Sistemi</a:t>
            </a:r>
          </a:p>
          <a:p>
            <a:pPr marL="342900" indent="-342900">
              <a:buFont typeface="Arial" panose="020B0604020202020204" pitchFamily="34" charset="0"/>
              <a:buChar char="•"/>
            </a:pPr>
            <a:r>
              <a:rPr lang="tr-TR" sz="2400" dirty="0"/>
              <a:t>Enderun </a:t>
            </a:r>
            <a:r>
              <a:rPr lang="tr-TR" sz="2400" dirty="0" smtClean="0"/>
              <a:t>Mektebi</a:t>
            </a:r>
          </a:p>
          <a:p>
            <a:pPr marL="342900" indent="-342900">
              <a:buFont typeface="Arial" panose="020B0604020202020204" pitchFamily="34" charset="0"/>
              <a:buChar char="•"/>
            </a:pPr>
            <a:endParaRPr lang="tr-TR" sz="2400" dirty="0"/>
          </a:p>
        </p:txBody>
      </p:sp>
      <p:pic>
        <p:nvPicPr>
          <p:cNvPr id="4" name="Resim 3"/>
          <p:cNvPicPr>
            <a:picLocks noChangeAspect="1"/>
          </p:cNvPicPr>
          <p:nvPr/>
        </p:nvPicPr>
        <p:blipFill>
          <a:blip r:embed="rId3"/>
          <a:stretch>
            <a:fillRect/>
          </a:stretch>
        </p:blipFill>
        <p:spPr>
          <a:xfrm>
            <a:off x="1770014" y="3492967"/>
            <a:ext cx="7516896" cy="3463819"/>
          </a:xfrm>
          <a:prstGeom prst="rect">
            <a:avLst/>
          </a:prstGeom>
        </p:spPr>
      </p:pic>
    </p:spTree>
    <p:extLst>
      <p:ext uri="{BB962C8B-B14F-4D97-AF65-F5344CB8AC3E}">
        <p14:creationId xmlns:p14="http://schemas.microsoft.com/office/powerpoint/2010/main" val="3222253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Dün </a:t>
            </a:r>
            <a:r>
              <a:rPr lang="en-US" sz="2800" b="1" dirty="0" err="1" smtClean="0"/>
              <a:t>Mesleki</a:t>
            </a:r>
            <a:r>
              <a:rPr lang="en-US" sz="2800" b="1" dirty="0" smtClean="0"/>
              <a:t> </a:t>
            </a:r>
            <a:r>
              <a:rPr lang="en-US" sz="2800" b="1" dirty="0" err="1"/>
              <a:t>Eğitim</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13</a:t>
            </a:fld>
            <a:endParaRPr lang="en-US"/>
          </a:p>
        </p:txBody>
      </p:sp>
      <p:sp>
        <p:nvSpPr>
          <p:cNvPr id="5" name="Dikdörtgen 4"/>
          <p:cNvSpPr/>
          <p:nvPr/>
        </p:nvSpPr>
        <p:spPr>
          <a:xfrm>
            <a:off x="1887794" y="1490927"/>
            <a:ext cx="6799006" cy="5230548"/>
          </a:xfrm>
          <a:prstGeom prst="rect">
            <a:avLst/>
          </a:prstGeom>
        </p:spPr>
        <p:txBody>
          <a:bodyPr vert="horz" lIns="91440" tIns="45720" rIns="91440" bIns="45720" rtlCol="0">
            <a:noAutofit/>
          </a:bodyPr>
          <a:lstStyle/>
          <a:p>
            <a:r>
              <a:rPr lang="tr-TR" sz="2400" dirty="0"/>
              <a:t>1773 </a:t>
            </a:r>
            <a:r>
              <a:rPr lang="tr-TR" sz="2400" dirty="0" err="1"/>
              <a:t>Muhendishane</a:t>
            </a:r>
            <a:r>
              <a:rPr lang="tr-TR" sz="2400" dirty="0"/>
              <a:t>-i Bahri-i </a:t>
            </a:r>
            <a:r>
              <a:rPr lang="tr-TR" sz="2400" dirty="0" err="1"/>
              <a:t>Humayun</a:t>
            </a:r>
            <a:r>
              <a:rPr lang="tr-TR" sz="2400" dirty="0"/>
              <a:t>  (İTÜ)</a:t>
            </a:r>
          </a:p>
          <a:p>
            <a:r>
              <a:rPr lang="tr-TR" sz="2400" dirty="0"/>
              <a:t>1795 </a:t>
            </a:r>
            <a:r>
              <a:rPr lang="tr-TR" sz="2400" dirty="0" err="1"/>
              <a:t>Muhendishane</a:t>
            </a:r>
            <a:r>
              <a:rPr lang="tr-TR" sz="2400" dirty="0"/>
              <a:t>-i Berri-i </a:t>
            </a:r>
            <a:r>
              <a:rPr lang="tr-TR" sz="2400" dirty="0" err="1"/>
              <a:t>Humayun</a:t>
            </a:r>
            <a:r>
              <a:rPr lang="tr-TR" sz="2400" dirty="0"/>
              <a:t> </a:t>
            </a:r>
          </a:p>
          <a:p>
            <a:r>
              <a:rPr lang="tr-TR" sz="2400" dirty="0"/>
              <a:t>1827 </a:t>
            </a:r>
            <a:r>
              <a:rPr lang="tr-TR" sz="2400" dirty="0" err="1"/>
              <a:t>Tıphane</a:t>
            </a:r>
            <a:r>
              <a:rPr lang="tr-TR" sz="2400" dirty="0"/>
              <a:t>-i Amire ve </a:t>
            </a:r>
            <a:r>
              <a:rPr lang="tr-TR" sz="2400" dirty="0" err="1"/>
              <a:t>Cerrahhane</a:t>
            </a:r>
            <a:r>
              <a:rPr lang="tr-TR" sz="2400" dirty="0"/>
              <a:t>-i Mamure</a:t>
            </a:r>
          </a:p>
          <a:p>
            <a:r>
              <a:rPr lang="tr-TR" sz="2400" dirty="0"/>
              <a:t>1834 </a:t>
            </a:r>
            <a:r>
              <a:rPr lang="tr-TR" sz="2400" dirty="0" err="1"/>
              <a:t>Muzıka-yi</a:t>
            </a:r>
            <a:r>
              <a:rPr lang="tr-TR" sz="2400" dirty="0"/>
              <a:t> </a:t>
            </a:r>
            <a:r>
              <a:rPr lang="tr-TR" sz="2400" dirty="0" err="1"/>
              <a:t>Humayun</a:t>
            </a:r>
            <a:r>
              <a:rPr lang="tr-TR" sz="2400" dirty="0"/>
              <a:t>, </a:t>
            </a:r>
            <a:r>
              <a:rPr lang="tr-TR" sz="2400" dirty="0" err="1"/>
              <a:t>Mekteb</a:t>
            </a:r>
            <a:r>
              <a:rPr lang="tr-TR" sz="2400" dirty="0"/>
              <a:t>-i </a:t>
            </a:r>
            <a:r>
              <a:rPr lang="tr-TR" sz="2400" dirty="0" err="1"/>
              <a:t>Harbiyye</a:t>
            </a:r>
            <a:endParaRPr lang="tr-TR" sz="2400" dirty="0"/>
          </a:p>
          <a:p>
            <a:r>
              <a:rPr lang="tr-TR" sz="2400" dirty="0"/>
              <a:t>1842 Askeri Baytar Mektebi</a:t>
            </a:r>
          </a:p>
          <a:p>
            <a:r>
              <a:rPr lang="tr-TR" sz="2400" dirty="0"/>
              <a:t>1843 Ebelik Eğitimi</a:t>
            </a:r>
          </a:p>
          <a:p>
            <a:r>
              <a:rPr lang="tr-TR" sz="2400" dirty="0"/>
              <a:t>1847 Ameli Ziraat Mektebi</a:t>
            </a:r>
          </a:p>
          <a:p>
            <a:r>
              <a:rPr lang="tr-TR" sz="2400" dirty="0"/>
              <a:t>1857 Orman Mektebi</a:t>
            </a:r>
          </a:p>
          <a:p>
            <a:r>
              <a:rPr lang="tr-TR" sz="2400" dirty="0"/>
              <a:t>1859 İlk Kız </a:t>
            </a:r>
            <a:r>
              <a:rPr lang="tr-TR" sz="2400" dirty="0" err="1"/>
              <a:t>Ruşdiyesi</a:t>
            </a:r>
            <a:endParaRPr lang="tr-TR" sz="2400" dirty="0"/>
          </a:p>
          <a:p>
            <a:r>
              <a:rPr lang="tr-TR" sz="2400" dirty="0"/>
              <a:t>1861 Telgraf Memur </a:t>
            </a:r>
            <a:r>
              <a:rPr lang="tr-TR" sz="2400" dirty="0" err="1"/>
              <a:t>Mulazım</a:t>
            </a:r>
            <a:r>
              <a:rPr lang="tr-TR" sz="2400" dirty="0"/>
              <a:t> Mektebi</a:t>
            </a:r>
          </a:p>
          <a:p>
            <a:r>
              <a:rPr lang="tr-TR" sz="2400" dirty="0"/>
              <a:t>1862 </a:t>
            </a:r>
            <a:r>
              <a:rPr lang="tr-TR" sz="2400" dirty="0" err="1"/>
              <a:t>Mahrec</a:t>
            </a:r>
            <a:r>
              <a:rPr lang="tr-TR" sz="2400" dirty="0"/>
              <a:t>-i </a:t>
            </a:r>
            <a:r>
              <a:rPr lang="tr-TR" sz="2400" dirty="0" err="1"/>
              <a:t>Aklam</a:t>
            </a:r>
            <a:endParaRPr lang="tr-TR" sz="2400" dirty="0"/>
          </a:p>
          <a:p>
            <a:r>
              <a:rPr lang="tr-TR" sz="2400" dirty="0"/>
              <a:t>1863 Islahhane</a:t>
            </a:r>
          </a:p>
          <a:p>
            <a:r>
              <a:rPr lang="tr-TR" sz="2400" dirty="0"/>
              <a:t>1868 İlk Kız Islahhanesi, Sultanahmet </a:t>
            </a:r>
            <a:r>
              <a:rPr lang="tr-TR" sz="2400" dirty="0" err="1"/>
              <a:t>Sanâyi</a:t>
            </a:r>
            <a:r>
              <a:rPr lang="tr-TR" sz="2400" dirty="0"/>
              <a:t> Mektebi</a:t>
            </a:r>
          </a:p>
          <a:p>
            <a:pPr marL="342900" indent="-342900">
              <a:spcBef>
                <a:spcPct val="20000"/>
              </a:spcBef>
              <a:buFont typeface="Arial" panose="020B0604020202020204" pitchFamily="34" charset="0"/>
              <a:buChar char="•"/>
            </a:pPr>
            <a:endParaRPr lang="tr-TR" sz="2400" dirty="0"/>
          </a:p>
        </p:txBody>
      </p:sp>
    </p:spTree>
    <p:extLst>
      <p:ext uri="{BB962C8B-B14F-4D97-AF65-F5344CB8AC3E}">
        <p14:creationId xmlns:p14="http://schemas.microsoft.com/office/powerpoint/2010/main" val="1942281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Dün </a:t>
            </a:r>
            <a:r>
              <a:rPr lang="en-US" sz="2800" b="1" dirty="0" err="1" smtClean="0"/>
              <a:t>Mesleki</a:t>
            </a:r>
            <a:r>
              <a:rPr lang="en-US" sz="2800" b="1" dirty="0" smtClean="0"/>
              <a:t> </a:t>
            </a:r>
            <a:r>
              <a:rPr lang="en-US" sz="2800" b="1" dirty="0" err="1"/>
              <a:t>Eğitim</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14</a:t>
            </a:fld>
            <a:endParaRPr lang="en-US"/>
          </a:p>
        </p:txBody>
      </p:sp>
      <p:pic>
        <p:nvPicPr>
          <p:cNvPr id="6" name="Resim 5"/>
          <p:cNvPicPr>
            <a:picLocks noChangeAspect="1"/>
          </p:cNvPicPr>
          <p:nvPr/>
        </p:nvPicPr>
        <p:blipFill>
          <a:blip r:embed="rId3"/>
          <a:stretch>
            <a:fillRect/>
          </a:stretch>
        </p:blipFill>
        <p:spPr>
          <a:xfrm>
            <a:off x="1867330" y="1331912"/>
            <a:ext cx="7008702" cy="5024437"/>
          </a:xfrm>
          <a:prstGeom prst="rect">
            <a:avLst/>
          </a:prstGeom>
        </p:spPr>
      </p:pic>
    </p:spTree>
    <p:extLst>
      <p:ext uri="{BB962C8B-B14F-4D97-AF65-F5344CB8AC3E}">
        <p14:creationId xmlns:p14="http://schemas.microsoft.com/office/powerpoint/2010/main" val="644116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Dün </a:t>
            </a:r>
            <a:r>
              <a:rPr lang="en-US" sz="2800" b="1" dirty="0" err="1" smtClean="0"/>
              <a:t>Mesleki</a:t>
            </a:r>
            <a:r>
              <a:rPr lang="en-US" sz="2800" b="1" dirty="0" smtClean="0"/>
              <a:t> </a:t>
            </a:r>
            <a:r>
              <a:rPr lang="en-US" sz="2800" b="1" dirty="0" err="1"/>
              <a:t>Eğitim</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15</a:t>
            </a:fld>
            <a:endParaRPr lang="en-US"/>
          </a:p>
        </p:txBody>
      </p:sp>
      <p:sp>
        <p:nvSpPr>
          <p:cNvPr id="5" name="Dikdörtgen 4"/>
          <p:cNvSpPr/>
          <p:nvPr/>
        </p:nvSpPr>
        <p:spPr>
          <a:xfrm>
            <a:off x="1887794" y="1490927"/>
            <a:ext cx="7256206" cy="5230548"/>
          </a:xfrm>
          <a:prstGeom prst="rect">
            <a:avLst/>
          </a:prstGeom>
        </p:spPr>
        <p:txBody>
          <a:bodyPr vert="horz" lIns="91440" tIns="45720" rIns="91440" bIns="45720" rtlCol="0">
            <a:noAutofit/>
          </a:bodyPr>
          <a:lstStyle/>
          <a:p>
            <a:r>
              <a:rPr lang="tr-TR" sz="2400" dirty="0"/>
              <a:t>1870 Urfa </a:t>
            </a:r>
            <a:r>
              <a:rPr lang="tr-TR" sz="2400" dirty="0" err="1"/>
              <a:t>Sanâyi</a:t>
            </a:r>
            <a:r>
              <a:rPr lang="tr-TR" sz="2400" dirty="0"/>
              <a:t> Mektebi, Kaptan ve Çarkçı Mektebi</a:t>
            </a:r>
          </a:p>
          <a:p>
            <a:r>
              <a:rPr lang="tr-TR" sz="2400" dirty="0"/>
              <a:t>1874 </a:t>
            </a:r>
            <a:r>
              <a:rPr lang="tr-TR" sz="2400" dirty="0" err="1"/>
              <a:t>Maadin</a:t>
            </a:r>
            <a:r>
              <a:rPr lang="tr-TR" sz="2400" dirty="0"/>
              <a:t> Mektebi</a:t>
            </a:r>
          </a:p>
          <a:p>
            <a:r>
              <a:rPr lang="tr-TR" sz="2400" dirty="0"/>
              <a:t>1876 </a:t>
            </a:r>
            <a:r>
              <a:rPr lang="nn-NO" sz="2400" dirty="0"/>
              <a:t>Fenn-i Resim ve Mimari Mektebi</a:t>
            </a:r>
            <a:endParaRPr lang="tr-TR" sz="2400" dirty="0"/>
          </a:p>
          <a:p>
            <a:r>
              <a:rPr lang="tr-TR" sz="2400" dirty="0"/>
              <a:t>1881 Edirne Ziraat Mektebi, </a:t>
            </a:r>
            <a:r>
              <a:rPr lang="tr-TR" sz="2400" dirty="0" smtClean="0"/>
              <a:t>Üsküdar </a:t>
            </a:r>
            <a:r>
              <a:rPr lang="tr-TR" sz="2400" dirty="0"/>
              <a:t>Kız Sanayi Mektebi</a:t>
            </a:r>
          </a:p>
          <a:p>
            <a:r>
              <a:rPr lang="tr-TR" sz="2400" dirty="0"/>
              <a:t>1882 </a:t>
            </a:r>
            <a:r>
              <a:rPr lang="tr-TR" sz="2400" dirty="0" err="1"/>
              <a:t>Sanay</a:t>
            </a:r>
            <a:r>
              <a:rPr lang="tr-TR" sz="2400" dirty="0"/>
              <a:t>-i Nefise Mektebi</a:t>
            </a:r>
          </a:p>
          <a:p>
            <a:r>
              <a:rPr lang="tr-TR" sz="2400" dirty="0"/>
              <a:t>1883 Hamidiye Ticaret Mektebi, Hendese-i </a:t>
            </a:r>
            <a:r>
              <a:rPr lang="tr-TR" sz="2400" dirty="0" smtClean="0"/>
              <a:t>Mülkiye </a:t>
            </a:r>
            <a:r>
              <a:rPr lang="tr-TR" sz="2400" dirty="0"/>
              <a:t>Mektebi, Lisan Mektebi </a:t>
            </a:r>
          </a:p>
          <a:p>
            <a:r>
              <a:rPr lang="tr-TR" sz="2400" dirty="0"/>
              <a:t>1887 Numune Bağı ve Aşı Ameliyat Mektebi</a:t>
            </a:r>
          </a:p>
          <a:p>
            <a:r>
              <a:rPr lang="tr-TR" sz="2400" dirty="0"/>
              <a:t>1888 Bursa Harir </a:t>
            </a:r>
            <a:r>
              <a:rPr lang="tr-TR" sz="2400" dirty="0" err="1"/>
              <a:t>Daruttalimi</a:t>
            </a:r>
            <a:endParaRPr lang="tr-TR" sz="2400" dirty="0"/>
          </a:p>
          <a:p>
            <a:r>
              <a:rPr lang="tr-TR" sz="2400" dirty="0"/>
              <a:t>1889 </a:t>
            </a:r>
            <a:r>
              <a:rPr lang="tr-TR" sz="2400" dirty="0" err="1"/>
              <a:t>Mulkiye</a:t>
            </a:r>
            <a:r>
              <a:rPr lang="tr-TR" sz="2400" dirty="0"/>
              <a:t> Baytar Mektebi</a:t>
            </a:r>
          </a:p>
          <a:p>
            <a:r>
              <a:rPr lang="tr-TR" sz="2400" dirty="0"/>
              <a:t>1891 İzmir Hamidiye Sanayi Mektebi, </a:t>
            </a:r>
            <a:r>
              <a:rPr lang="tr-TR" sz="2400" dirty="0" err="1"/>
              <a:t>Hudavendigar</a:t>
            </a:r>
            <a:r>
              <a:rPr lang="tr-TR" sz="2400" dirty="0"/>
              <a:t> Hamidiye Ziraat Mektebi</a:t>
            </a:r>
          </a:p>
          <a:p>
            <a:r>
              <a:rPr lang="tr-TR" sz="2400" dirty="0"/>
              <a:t>1892 Halkalı Ziraat Mektebi, Aşı Memurları Mektebi</a:t>
            </a:r>
          </a:p>
          <a:p>
            <a:r>
              <a:rPr lang="tr-TR" sz="2400" dirty="0"/>
              <a:t>1895 Edirne Hamidiye Sanayi </a:t>
            </a:r>
            <a:r>
              <a:rPr lang="tr-TR" sz="2400" dirty="0" smtClean="0"/>
              <a:t>Mektebi</a:t>
            </a:r>
            <a:endParaRPr lang="tr-TR" sz="2400" dirty="0"/>
          </a:p>
        </p:txBody>
      </p:sp>
    </p:spTree>
    <p:extLst>
      <p:ext uri="{BB962C8B-B14F-4D97-AF65-F5344CB8AC3E}">
        <p14:creationId xmlns:p14="http://schemas.microsoft.com/office/powerpoint/2010/main" val="24513066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Dün </a:t>
            </a:r>
            <a:r>
              <a:rPr lang="en-US" sz="2800" b="1" dirty="0" err="1" smtClean="0"/>
              <a:t>Mesleki</a:t>
            </a:r>
            <a:r>
              <a:rPr lang="en-US" sz="2800" b="1" dirty="0" smtClean="0"/>
              <a:t> </a:t>
            </a:r>
            <a:r>
              <a:rPr lang="en-US" sz="2800" b="1" dirty="0" err="1"/>
              <a:t>Eğitim</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16</a:t>
            </a:fld>
            <a:endParaRPr lang="en-US"/>
          </a:p>
        </p:txBody>
      </p:sp>
      <p:sp>
        <p:nvSpPr>
          <p:cNvPr id="5" name="Dikdörtgen 4"/>
          <p:cNvSpPr/>
          <p:nvPr/>
        </p:nvSpPr>
        <p:spPr>
          <a:xfrm>
            <a:off x="1887794" y="1490927"/>
            <a:ext cx="7256206" cy="5230548"/>
          </a:xfrm>
          <a:prstGeom prst="rect">
            <a:avLst/>
          </a:prstGeom>
        </p:spPr>
        <p:txBody>
          <a:bodyPr vert="horz" lIns="91440" tIns="45720" rIns="91440" bIns="45720" rtlCol="0">
            <a:noAutofit/>
          </a:bodyPr>
          <a:lstStyle/>
          <a:p>
            <a:r>
              <a:rPr lang="tr-TR" sz="2400" dirty="0"/>
              <a:t>1896 Sivas Hamidiye Sanayi Mektebi</a:t>
            </a:r>
          </a:p>
          <a:p>
            <a:r>
              <a:rPr lang="tr-TR" sz="2400" dirty="0"/>
              <a:t>1899 Bursa Hamidiye Sanayi Mektebi</a:t>
            </a:r>
          </a:p>
          <a:p>
            <a:r>
              <a:rPr lang="tr-TR" sz="2400" dirty="0"/>
              <a:t>1901 Konya Sanayi Mektebi</a:t>
            </a:r>
          </a:p>
          <a:p>
            <a:r>
              <a:rPr lang="tr-TR" sz="2400" dirty="0"/>
              <a:t>1903 </a:t>
            </a:r>
            <a:r>
              <a:rPr lang="tr-TR" sz="2400" dirty="0" err="1"/>
              <a:t>Darulhayr</a:t>
            </a:r>
            <a:r>
              <a:rPr lang="tr-TR" sz="2400" dirty="0"/>
              <a:t>-ı Ali Mektebi</a:t>
            </a:r>
          </a:p>
          <a:p>
            <a:r>
              <a:rPr lang="tr-TR" sz="2400" dirty="0"/>
              <a:t>1905 Ankara </a:t>
            </a:r>
            <a:r>
              <a:rPr lang="tr-TR" sz="2400" dirty="0" err="1"/>
              <a:t>Mekteb</a:t>
            </a:r>
            <a:r>
              <a:rPr lang="tr-TR" sz="2400" dirty="0"/>
              <a:t>-i Sanayi</a:t>
            </a:r>
          </a:p>
          <a:p>
            <a:r>
              <a:rPr lang="tr-TR" sz="2400" dirty="0"/>
              <a:t>1910 Musiki-i Osmani Mektebi, </a:t>
            </a:r>
            <a:r>
              <a:rPr lang="tr-TR" sz="2400" dirty="0" err="1"/>
              <a:t>Darü’l</a:t>
            </a:r>
            <a:r>
              <a:rPr lang="tr-TR" sz="2400" dirty="0"/>
              <a:t>-Musiki-i Osmani </a:t>
            </a:r>
            <a:r>
              <a:rPr lang="tr-TR" sz="2400" dirty="0" smtClean="0"/>
              <a:t>Okulu, Bayburt </a:t>
            </a:r>
            <a:r>
              <a:rPr lang="tr-TR" sz="2400" dirty="0" err="1"/>
              <a:t>Sanâyi</a:t>
            </a:r>
            <a:r>
              <a:rPr lang="tr-TR" sz="2400" dirty="0"/>
              <a:t> </a:t>
            </a:r>
            <a:r>
              <a:rPr lang="tr-TR" sz="2400" dirty="0" smtClean="0"/>
              <a:t>Mektebi, Maliye Mektebi</a:t>
            </a:r>
          </a:p>
          <a:p>
            <a:r>
              <a:rPr lang="tr-TR" sz="2400" dirty="0"/>
              <a:t>1911 Kondüktör </a:t>
            </a:r>
            <a:r>
              <a:rPr lang="tr-TR" sz="2400" dirty="0" smtClean="0"/>
              <a:t>Mektebi, İttihat </a:t>
            </a:r>
            <a:r>
              <a:rPr lang="tr-TR" sz="2400" dirty="0"/>
              <a:t>ve Terakki Kız </a:t>
            </a:r>
            <a:r>
              <a:rPr lang="tr-TR" sz="2400" dirty="0" err="1"/>
              <a:t>Sanâyi</a:t>
            </a:r>
            <a:r>
              <a:rPr lang="tr-TR" sz="2400" dirty="0"/>
              <a:t> </a:t>
            </a:r>
            <a:r>
              <a:rPr lang="tr-TR" sz="2400" dirty="0" smtClean="0"/>
              <a:t>Mektebi, Kadastro </a:t>
            </a:r>
            <a:r>
              <a:rPr lang="tr-TR" sz="2400" dirty="0"/>
              <a:t>Memurları Mektebi</a:t>
            </a:r>
          </a:p>
          <a:p>
            <a:r>
              <a:rPr lang="tr-TR" sz="2400" dirty="0"/>
              <a:t>1912 </a:t>
            </a:r>
            <a:r>
              <a:rPr lang="tr-TR" sz="2400" dirty="0" err="1"/>
              <a:t>Dâru’t</a:t>
            </a:r>
            <a:r>
              <a:rPr lang="tr-TR" sz="2400" dirty="0"/>
              <a:t>-</a:t>
            </a:r>
            <a:r>
              <a:rPr lang="tr-TR" sz="2400" dirty="0" err="1"/>
              <a:t>Tâlim</a:t>
            </a:r>
            <a:r>
              <a:rPr lang="tr-TR" sz="2400" dirty="0"/>
              <a:t>-i Mûsikî Okulu</a:t>
            </a:r>
          </a:p>
          <a:p>
            <a:r>
              <a:rPr lang="tr-TR" sz="2400" dirty="0"/>
              <a:t>1913 </a:t>
            </a:r>
            <a:r>
              <a:rPr lang="tr-TR" sz="2400" dirty="0" err="1"/>
              <a:t>İnâs</a:t>
            </a:r>
            <a:r>
              <a:rPr lang="tr-TR" sz="2400" dirty="0"/>
              <a:t> Sultanileri</a:t>
            </a:r>
          </a:p>
          <a:p>
            <a:r>
              <a:rPr lang="tr-TR" sz="2400" dirty="0"/>
              <a:t>1914 Bahri Tayyare </a:t>
            </a:r>
            <a:r>
              <a:rPr lang="tr-TR" sz="2400" dirty="0" smtClean="0"/>
              <a:t>Mektebi, </a:t>
            </a:r>
            <a:r>
              <a:rPr lang="tr-TR" sz="2400" dirty="0" err="1" smtClean="0"/>
              <a:t>Dârüleytâm</a:t>
            </a:r>
            <a:r>
              <a:rPr lang="tr-TR" sz="2400" dirty="0" smtClean="0"/>
              <a:t>, Çırak </a:t>
            </a:r>
            <a:r>
              <a:rPr lang="tr-TR" sz="2400" dirty="0"/>
              <a:t>Mektepleri</a:t>
            </a:r>
          </a:p>
          <a:p>
            <a:r>
              <a:rPr lang="tr-TR" sz="2400" dirty="0"/>
              <a:t>1915 Şimendifer </a:t>
            </a:r>
            <a:r>
              <a:rPr lang="tr-TR" sz="2400" dirty="0" smtClean="0"/>
              <a:t>Mektebi</a:t>
            </a:r>
            <a:endParaRPr lang="tr-TR" sz="2400" dirty="0"/>
          </a:p>
        </p:txBody>
      </p:sp>
    </p:spTree>
    <p:extLst>
      <p:ext uri="{BB962C8B-B14F-4D97-AF65-F5344CB8AC3E}">
        <p14:creationId xmlns:p14="http://schemas.microsoft.com/office/powerpoint/2010/main" val="12266469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Dün </a:t>
            </a:r>
            <a:r>
              <a:rPr lang="en-US" sz="2800" b="1" dirty="0" err="1" smtClean="0"/>
              <a:t>Mesleki</a:t>
            </a:r>
            <a:r>
              <a:rPr lang="en-US" sz="2800" b="1" dirty="0" smtClean="0"/>
              <a:t> </a:t>
            </a:r>
            <a:r>
              <a:rPr lang="en-US" sz="2800" b="1" dirty="0" err="1"/>
              <a:t>Eğitim</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17</a:t>
            </a:fld>
            <a:endParaRPr lang="en-US"/>
          </a:p>
        </p:txBody>
      </p:sp>
      <p:sp>
        <p:nvSpPr>
          <p:cNvPr id="5" name="Dikdörtgen 4"/>
          <p:cNvSpPr/>
          <p:nvPr/>
        </p:nvSpPr>
        <p:spPr>
          <a:xfrm>
            <a:off x="1887794" y="1353279"/>
            <a:ext cx="7256206" cy="5230548"/>
          </a:xfrm>
          <a:prstGeom prst="rect">
            <a:avLst/>
          </a:prstGeom>
        </p:spPr>
        <p:txBody>
          <a:bodyPr vert="horz" lIns="91440" tIns="45720" rIns="91440" bIns="45720" rtlCol="0">
            <a:noAutofit/>
          </a:bodyPr>
          <a:lstStyle/>
          <a:p>
            <a:r>
              <a:rPr lang="tr-TR" sz="2400" dirty="0"/>
              <a:t>1923 İstanbul Yüksek Ticaret </a:t>
            </a:r>
            <a:r>
              <a:rPr lang="tr-TR" sz="2400" dirty="0" smtClean="0"/>
              <a:t>Okulu, Sepet </a:t>
            </a:r>
            <a:r>
              <a:rPr lang="tr-TR" sz="2400" dirty="0"/>
              <a:t>- Çiçek - Şapka Mektebi</a:t>
            </a:r>
          </a:p>
          <a:p>
            <a:r>
              <a:rPr lang="tr-TR" sz="2400" dirty="0"/>
              <a:t>1924 İstiklal Ticaret </a:t>
            </a:r>
            <a:r>
              <a:rPr lang="tr-TR" sz="2400" dirty="0" smtClean="0"/>
              <a:t>Mektebi, Aydın </a:t>
            </a:r>
            <a:r>
              <a:rPr lang="tr-TR" sz="2400" dirty="0" err="1"/>
              <a:t>Sanâyi</a:t>
            </a:r>
            <a:r>
              <a:rPr lang="tr-TR" sz="2400" dirty="0"/>
              <a:t> </a:t>
            </a:r>
            <a:r>
              <a:rPr lang="tr-TR" sz="2400" dirty="0" smtClean="0"/>
              <a:t>Mektebi,</a:t>
            </a:r>
            <a:endParaRPr lang="tr-TR" sz="2400" dirty="0"/>
          </a:p>
          <a:p>
            <a:r>
              <a:rPr lang="tr-TR" sz="2400" dirty="0"/>
              <a:t>Trabzon Ticaret </a:t>
            </a:r>
            <a:r>
              <a:rPr lang="tr-TR" sz="2400" dirty="0" smtClean="0"/>
              <a:t>Mektebi, İzmir </a:t>
            </a:r>
            <a:r>
              <a:rPr lang="tr-TR" sz="2400" dirty="0"/>
              <a:t>Ticaret </a:t>
            </a:r>
            <a:r>
              <a:rPr lang="tr-TR" sz="2400" dirty="0" smtClean="0"/>
              <a:t>Okulu, Ankara </a:t>
            </a:r>
            <a:r>
              <a:rPr lang="tr-TR" sz="2400" dirty="0" err="1"/>
              <a:t>Âmelî</a:t>
            </a:r>
            <a:r>
              <a:rPr lang="tr-TR" sz="2400" dirty="0"/>
              <a:t> Ticaret </a:t>
            </a:r>
            <a:r>
              <a:rPr lang="tr-TR" sz="2400" dirty="0" smtClean="0"/>
              <a:t>Mektebi, Adana </a:t>
            </a:r>
            <a:r>
              <a:rPr lang="tr-TR" sz="2400" dirty="0"/>
              <a:t>Ticaret </a:t>
            </a:r>
            <a:r>
              <a:rPr lang="tr-TR" sz="2400" dirty="0" smtClean="0"/>
              <a:t>Mektebi, Adliye </a:t>
            </a:r>
            <a:r>
              <a:rPr lang="tr-TR" sz="2400" dirty="0"/>
              <a:t>Mektebi, </a:t>
            </a:r>
            <a:endParaRPr lang="tr-TR" sz="2400" dirty="0" smtClean="0"/>
          </a:p>
          <a:p>
            <a:r>
              <a:rPr lang="tr-TR" sz="2400" dirty="0"/>
              <a:t>1925 </a:t>
            </a:r>
            <a:r>
              <a:rPr lang="fi-FI" sz="2400" dirty="0"/>
              <a:t>Tapu ve Kadastro Meslek Lisesi</a:t>
            </a:r>
            <a:r>
              <a:rPr lang="tr-TR" sz="2400" dirty="0"/>
              <a:t>, Hastabakıcı Mektebi, Hemşirelik Okulu</a:t>
            </a:r>
          </a:p>
          <a:p>
            <a:endParaRPr lang="tr-TR" sz="2400" dirty="0"/>
          </a:p>
          <a:p>
            <a:endParaRPr lang="tr-TR" sz="2400" dirty="0"/>
          </a:p>
          <a:p>
            <a:endParaRPr lang="tr-TR" sz="2400" dirty="0"/>
          </a:p>
          <a:p>
            <a:endParaRPr lang="tr-TR" sz="2400" dirty="0"/>
          </a:p>
        </p:txBody>
      </p:sp>
      <p:pic>
        <p:nvPicPr>
          <p:cNvPr id="4" name="Resim 3"/>
          <p:cNvPicPr>
            <a:picLocks noChangeAspect="1"/>
          </p:cNvPicPr>
          <p:nvPr/>
        </p:nvPicPr>
        <p:blipFill>
          <a:blip r:embed="rId3"/>
          <a:stretch>
            <a:fillRect/>
          </a:stretch>
        </p:blipFill>
        <p:spPr>
          <a:xfrm>
            <a:off x="1770014" y="4355690"/>
            <a:ext cx="7401982" cy="2502310"/>
          </a:xfrm>
          <a:prstGeom prst="rect">
            <a:avLst/>
          </a:prstGeom>
        </p:spPr>
      </p:pic>
    </p:spTree>
    <p:extLst>
      <p:ext uri="{BB962C8B-B14F-4D97-AF65-F5344CB8AC3E}">
        <p14:creationId xmlns:p14="http://schemas.microsoft.com/office/powerpoint/2010/main" val="3588996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Dün </a:t>
            </a:r>
            <a:r>
              <a:rPr lang="en-US" sz="2800" b="1" dirty="0" err="1" smtClean="0"/>
              <a:t>Mesleki</a:t>
            </a:r>
            <a:r>
              <a:rPr lang="en-US" sz="2800" b="1" dirty="0" smtClean="0"/>
              <a:t> </a:t>
            </a:r>
            <a:r>
              <a:rPr lang="en-US" sz="2800" b="1" dirty="0" err="1"/>
              <a:t>Eğitim</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18</a:t>
            </a:fld>
            <a:endParaRPr lang="en-US"/>
          </a:p>
        </p:txBody>
      </p:sp>
      <p:sp>
        <p:nvSpPr>
          <p:cNvPr id="5" name="Dikdörtgen 4"/>
          <p:cNvSpPr/>
          <p:nvPr/>
        </p:nvSpPr>
        <p:spPr>
          <a:xfrm>
            <a:off x="1887794" y="1353279"/>
            <a:ext cx="7256206" cy="5230548"/>
          </a:xfrm>
          <a:prstGeom prst="rect">
            <a:avLst/>
          </a:prstGeom>
        </p:spPr>
        <p:txBody>
          <a:bodyPr vert="horz" lIns="91440" tIns="45720" rIns="91440" bIns="45720" rtlCol="0">
            <a:noAutofit/>
          </a:bodyPr>
          <a:lstStyle/>
          <a:p>
            <a:r>
              <a:rPr lang="tr-TR" sz="2400" dirty="0" smtClean="0"/>
              <a:t>1926 </a:t>
            </a:r>
            <a:r>
              <a:rPr lang="tr-TR" sz="2400" dirty="0"/>
              <a:t>Köy ve Şehir Yatı Mektepleri</a:t>
            </a:r>
          </a:p>
          <a:p>
            <a:r>
              <a:rPr lang="tr-TR" sz="2400" dirty="0"/>
              <a:t>1927 Kız </a:t>
            </a:r>
            <a:r>
              <a:rPr lang="tr-TR" sz="2400" dirty="0" smtClean="0"/>
              <a:t>Enstitüleri, Kastamonu </a:t>
            </a:r>
            <a:r>
              <a:rPr lang="tr-TR" sz="2400" dirty="0"/>
              <a:t>Sanatlar </a:t>
            </a:r>
            <a:r>
              <a:rPr lang="tr-TR" sz="2400" dirty="0" smtClean="0"/>
              <a:t>Mektebi, Diyarbakır </a:t>
            </a:r>
            <a:r>
              <a:rPr lang="tr-TR" sz="2400" dirty="0" err="1"/>
              <a:t>Sanâyi</a:t>
            </a:r>
            <a:r>
              <a:rPr lang="tr-TR" sz="2400" dirty="0"/>
              <a:t> Mektebi</a:t>
            </a:r>
          </a:p>
          <a:p>
            <a:r>
              <a:rPr lang="tr-TR" sz="2400" dirty="0"/>
              <a:t>1928 Selçuk Kız Sanat </a:t>
            </a:r>
            <a:r>
              <a:rPr lang="tr-TR" sz="2400" dirty="0" smtClean="0"/>
              <a:t>Mektebi, İsmet </a:t>
            </a:r>
            <a:r>
              <a:rPr lang="tr-TR" sz="2400" dirty="0"/>
              <a:t>Paşa Kız </a:t>
            </a:r>
            <a:r>
              <a:rPr lang="tr-TR" sz="2400" dirty="0" smtClean="0"/>
              <a:t>Enstitüsü, Akşam </a:t>
            </a:r>
            <a:r>
              <a:rPr lang="tr-TR" sz="2400" dirty="0"/>
              <a:t>Kız Sanat </a:t>
            </a:r>
            <a:r>
              <a:rPr lang="tr-TR" sz="2400" dirty="0" smtClean="0"/>
              <a:t>Okulları, Akşam </a:t>
            </a:r>
            <a:r>
              <a:rPr lang="tr-TR" sz="2400" dirty="0"/>
              <a:t>Erkek Sanat </a:t>
            </a:r>
            <a:r>
              <a:rPr lang="tr-TR" sz="2400" dirty="0" smtClean="0"/>
              <a:t>Okulları, Terzilik </a:t>
            </a:r>
            <a:r>
              <a:rPr lang="tr-TR" sz="2400" dirty="0"/>
              <a:t>ve Kürkçülük </a:t>
            </a:r>
            <a:r>
              <a:rPr lang="tr-TR" sz="2400" dirty="0" smtClean="0"/>
              <a:t>Okulu, Balıkçılık </a:t>
            </a:r>
            <a:r>
              <a:rPr lang="tr-TR" sz="2400" dirty="0"/>
              <a:t>Mektebi ve Enstitüsü</a:t>
            </a:r>
          </a:p>
          <a:p>
            <a:endParaRPr lang="tr-TR" sz="2400" dirty="0"/>
          </a:p>
          <a:p>
            <a:endParaRPr lang="tr-TR" sz="2400" dirty="0"/>
          </a:p>
          <a:p>
            <a:endParaRPr lang="tr-TR" sz="2400" dirty="0"/>
          </a:p>
        </p:txBody>
      </p:sp>
      <p:pic>
        <p:nvPicPr>
          <p:cNvPr id="4" name="Resim 3"/>
          <p:cNvPicPr>
            <a:picLocks noChangeAspect="1"/>
          </p:cNvPicPr>
          <p:nvPr/>
        </p:nvPicPr>
        <p:blipFill>
          <a:blip r:embed="rId3"/>
          <a:stretch>
            <a:fillRect/>
          </a:stretch>
        </p:blipFill>
        <p:spPr>
          <a:xfrm>
            <a:off x="3347646" y="4015588"/>
            <a:ext cx="4410006" cy="2842412"/>
          </a:xfrm>
          <a:prstGeom prst="rect">
            <a:avLst/>
          </a:prstGeom>
        </p:spPr>
      </p:pic>
    </p:spTree>
    <p:extLst>
      <p:ext uri="{BB962C8B-B14F-4D97-AF65-F5344CB8AC3E}">
        <p14:creationId xmlns:p14="http://schemas.microsoft.com/office/powerpoint/2010/main" val="901538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Dün </a:t>
            </a:r>
            <a:r>
              <a:rPr lang="en-US" sz="2800" b="1" dirty="0" err="1" smtClean="0"/>
              <a:t>Mesleki</a:t>
            </a:r>
            <a:r>
              <a:rPr lang="en-US" sz="2800" b="1" dirty="0" smtClean="0"/>
              <a:t> </a:t>
            </a:r>
            <a:r>
              <a:rPr lang="en-US" sz="2800" b="1" dirty="0" err="1"/>
              <a:t>Eğitim</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19</a:t>
            </a:fld>
            <a:endParaRPr lang="en-US"/>
          </a:p>
        </p:txBody>
      </p:sp>
      <p:sp>
        <p:nvSpPr>
          <p:cNvPr id="5" name="Dikdörtgen 4"/>
          <p:cNvSpPr/>
          <p:nvPr/>
        </p:nvSpPr>
        <p:spPr>
          <a:xfrm>
            <a:off x="1887794" y="1490927"/>
            <a:ext cx="7256206" cy="5230548"/>
          </a:xfrm>
          <a:prstGeom prst="rect">
            <a:avLst/>
          </a:prstGeom>
        </p:spPr>
        <p:txBody>
          <a:bodyPr vert="horz" lIns="91440" tIns="45720" rIns="91440" bIns="45720" rtlCol="0">
            <a:noAutofit/>
          </a:bodyPr>
          <a:lstStyle/>
          <a:p>
            <a:r>
              <a:rPr lang="tr-TR" sz="2400" dirty="0"/>
              <a:t>1929 </a:t>
            </a:r>
            <a:r>
              <a:rPr lang="tr-TR" sz="2400" dirty="0" err="1"/>
              <a:t>Necatibey</a:t>
            </a:r>
            <a:r>
              <a:rPr lang="tr-TR" sz="2400" dirty="0"/>
              <a:t> Kız Enstitüsü</a:t>
            </a:r>
          </a:p>
          <a:p>
            <a:r>
              <a:rPr lang="tr-TR" sz="2400" dirty="0"/>
              <a:t>1930 Bölge Ziraat Okulları</a:t>
            </a:r>
          </a:p>
          <a:p>
            <a:r>
              <a:rPr lang="tr-TR" sz="2400" dirty="0"/>
              <a:t>1931 İnşaat Usta Okulları</a:t>
            </a:r>
          </a:p>
          <a:p>
            <a:r>
              <a:rPr lang="tr-TR" sz="2400" dirty="0"/>
              <a:t>1934 Erkek Teknik Öğretim Okulları</a:t>
            </a:r>
          </a:p>
          <a:p>
            <a:r>
              <a:rPr lang="tr-TR" sz="2400" dirty="0" smtClean="0"/>
              <a:t>1936 </a:t>
            </a:r>
            <a:r>
              <a:rPr lang="fi-FI" sz="2400" dirty="0"/>
              <a:t>Konya Akşam Kız Sanat Okulu</a:t>
            </a:r>
            <a:endParaRPr lang="tr-TR" sz="2400" dirty="0"/>
          </a:p>
          <a:p>
            <a:r>
              <a:rPr lang="tr-TR" sz="2400" dirty="0"/>
              <a:t>1937 Köy Ebe Okulları</a:t>
            </a:r>
          </a:p>
          <a:p>
            <a:r>
              <a:rPr lang="tr-TR" sz="2400" dirty="0"/>
              <a:t>1938 Gezici Kadın ve Erkek Kursları</a:t>
            </a:r>
          </a:p>
          <a:p>
            <a:r>
              <a:rPr lang="tr-TR" sz="2400" dirty="0"/>
              <a:t>1942 Çırak </a:t>
            </a:r>
            <a:r>
              <a:rPr lang="tr-TR" sz="2400" dirty="0" smtClean="0"/>
              <a:t>Okulları, Atatürk </a:t>
            </a:r>
            <a:r>
              <a:rPr lang="tr-TR" sz="2400" dirty="0"/>
              <a:t>Kız </a:t>
            </a:r>
            <a:r>
              <a:rPr lang="tr-TR" sz="2400" dirty="0" smtClean="0"/>
              <a:t>Enstitüsü, Demiryolları </a:t>
            </a:r>
            <a:r>
              <a:rPr lang="tr-TR" sz="2400" dirty="0"/>
              <a:t>Meslek Lisesi</a:t>
            </a:r>
          </a:p>
          <a:p>
            <a:r>
              <a:rPr lang="tr-TR" sz="2400" dirty="0"/>
              <a:t>1943 Erkek Sanat </a:t>
            </a:r>
            <a:r>
              <a:rPr lang="tr-TR" sz="2400" dirty="0" smtClean="0"/>
              <a:t>Enstitüsü, Kayseri </a:t>
            </a:r>
            <a:r>
              <a:rPr lang="tr-TR" sz="2400" dirty="0"/>
              <a:t>Erkek Sanat </a:t>
            </a:r>
            <a:r>
              <a:rPr lang="tr-TR" sz="2400" dirty="0" smtClean="0"/>
              <a:t>Enstitüsü, Ziraat </a:t>
            </a:r>
            <a:r>
              <a:rPr lang="tr-TR" sz="2400" dirty="0"/>
              <a:t>Teknik ve Ziraat Meslek </a:t>
            </a:r>
            <a:r>
              <a:rPr lang="tr-TR" sz="2400" dirty="0" smtClean="0"/>
              <a:t>Lisesi, Konya </a:t>
            </a:r>
            <a:r>
              <a:rPr lang="tr-TR" sz="2400" dirty="0"/>
              <a:t>Ticaret Lisesi</a:t>
            </a:r>
          </a:p>
          <a:p>
            <a:r>
              <a:rPr lang="tr-TR" sz="2400" dirty="0"/>
              <a:t>1945 Olgunlaşma Enstitüleri</a:t>
            </a:r>
          </a:p>
          <a:p>
            <a:endParaRPr lang="tr-TR" sz="2400" dirty="0"/>
          </a:p>
          <a:p>
            <a:endParaRPr lang="tr-TR" sz="2400" dirty="0"/>
          </a:p>
        </p:txBody>
      </p:sp>
    </p:spTree>
    <p:extLst>
      <p:ext uri="{BB962C8B-B14F-4D97-AF65-F5344CB8AC3E}">
        <p14:creationId xmlns:p14="http://schemas.microsoft.com/office/powerpoint/2010/main" val="971100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Mesleki Eğitim</a:t>
            </a:r>
            <a:endParaRPr lang="tr-TR"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2</a:t>
            </a:fld>
            <a:endParaRPr lang="en-US"/>
          </a:p>
        </p:txBody>
      </p:sp>
      <p:sp>
        <p:nvSpPr>
          <p:cNvPr id="5" name="Dikdörtgen 4"/>
          <p:cNvSpPr/>
          <p:nvPr/>
        </p:nvSpPr>
        <p:spPr>
          <a:xfrm>
            <a:off x="1651818" y="1490927"/>
            <a:ext cx="7034982"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a:t>Erken yaşlarda ilgi, yetenek, kişilik özelliklerine uygun bilgi ve becerilerin geliştirilmesi yani hayata hazırlanmadır.</a:t>
            </a:r>
          </a:p>
          <a:p>
            <a:pPr marL="342900" indent="-342900">
              <a:spcBef>
                <a:spcPct val="20000"/>
              </a:spcBef>
              <a:buFont typeface="Arial" panose="020B0604020202020204" pitchFamily="34" charset="0"/>
              <a:buChar char="•"/>
            </a:pPr>
            <a:r>
              <a:rPr lang="tr-TR" sz="2400" dirty="0"/>
              <a:t>Sektörlerin ihtiyaç duyduğu nitelikte işgücünün yetiştirilmesi, mesleki bilgi ve becerilerin güncellenmesidir. </a:t>
            </a:r>
          </a:p>
          <a:p>
            <a:pPr marL="342900" indent="-342900">
              <a:spcBef>
                <a:spcPct val="20000"/>
              </a:spcBef>
              <a:buFont typeface="Arial" panose="020B0604020202020204" pitchFamily="34" charset="0"/>
              <a:buChar char="•"/>
            </a:pPr>
            <a:r>
              <a:rPr lang="tr-TR" sz="2400" dirty="0"/>
              <a:t>Uygulanan programlarla girişimcilik, meslek ahlâkı, iş sağlığı ve güvenliği, sosyal ve çevresel sorumluluk ile iş alışkanlığı kazandırılarak istihdama hazırlanmadır.</a:t>
            </a:r>
          </a:p>
          <a:p>
            <a:pPr marL="342900" indent="-342900">
              <a:spcBef>
                <a:spcPct val="20000"/>
              </a:spcBef>
              <a:buFont typeface="Arial" panose="020B0604020202020204" pitchFamily="34" charset="0"/>
              <a:buChar char="•"/>
            </a:pPr>
            <a:r>
              <a:rPr lang="tr-TR" sz="2400" dirty="0"/>
              <a:t>En değerli varlık olan insan kıymetinin ortaya çıkarılmasıdır,</a:t>
            </a:r>
          </a:p>
          <a:p>
            <a:pPr marL="342900" indent="-342900">
              <a:spcBef>
                <a:spcPct val="20000"/>
              </a:spcBef>
              <a:buFont typeface="Arial" panose="020B0604020202020204" pitchFamily="34" charset="0"/>
              <a:buChar char="•"/>
            </a:pPr>
            <a:r>
              <a:rPr lang="tr-TR" sz="2400" dirty="0"/>
              <a:t>Sürekli </a:t>
            </a:r>
            <a:r>
              <a:rPr lang="tr-TR" sz="2400" dirty="0" smtClean="0"/>
              <a:t>tecrübe ve </a:t>
            </a:r>
            <a:r>
              <a:rPr lang="tr-TR" sz="2400" dirty="0"/>
              <a:t>gelişimdir.</a:t>
            </a:r>
          </a:p>
        </p:txBody>
      </p:sp>
    </p:spTree>
    <p:extLst>
      <p:ext uri="{BB962C8B-B14F-4D97-AF65-F5344CB8AC3E}">
        <p14:creationId xmlns:p14="http://schemas.microsoft.com/office/powerpoint/2010/main" val="4238914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Dün </a:t>
            </a:r>
            <a:r>
              <a:rPr lang="en-US" sz="2800" b="1" dirty="0" err="1" smtClean="0"/>
              <a:t>Mesleki</a:t>
            </a:r>
            <a:r>
              <a:rPr lang="en-US" sz="2800" b="1" dirty="0" smtClean="0"/>
              <a:t> </a:t>
            </a:r>
            <a:r>
              <a:rPr lang="en-US" sz="2800" b="1" dirty="0" err="1"/>
              <a:t>Eğitim</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20</a:t>
            </a:fld>
            <a:endParaRPr lang="en-US"/>
          </a:p>
        </p:txBody>
      </p:sp>
      <p:sp>
        <p:nvSpPr>
          <p:cNvPr id="5" name="Dikdörtgen 4"/>
          <p:cNvSpPr/>
          <p:nvPr/>
        </p:nvSpPr>
        <p:spPr>
          <a:xfrm>
            <a:off x="1887794" y="1353279"/>
            <a:ext cx="7256206" cy="5230548"/>
          </a:xfrm>
          <a:prstGeom prst="rect">
            <a:avLst/>
          </a:prstGeom>
        </p:spPr>
        <p:txBody>
          <a:bodyPr vert="horz" lIns="91440" tIns="45720" rIns="91440" bIns="45720" rtlCol="0">
            <a:noAutofit/>
          </a:bodyPr>
          <a:lstStyle/>
          <a:p>
            <a:r>
              <a:rPr lang="tr-TR" sz="2400" dirty="0"/>
              <a:t>1946 Niğde Erkek Sanat </a:t>
            </a:r>
            <a:r>
              <a:rPr lang="tr-TR" sz="2400" dirty="0" smtClean="0"/>
              <a:t>Enstitüsü, Kimya </a:t>
            </a:r>
            <a:r>
              <a:rPr lang="tr-TR" sz="2400" dirty="0"/>
              <a:t>Sanat </a:t>
            </a:r>
            <a:r>
              <a:rPr lang="tr-TR" sz="2400" dirty="0" smtClean="0"/>
              <a:t>Enstitüleri, Matbaacılık Okulu, Mardin </a:t>
            </a:r>
            <a:r>
              <a:rPr lang="tr-TR" sz="2400" dirty="0" err="1"/>
              <a:t>Artuklu</a:t>
            </a:r>
            <a:r>
              <a:rPr lang="tr-TR" sz="2400" dirty="0"/>
              <a:t> Erkek Sanat </a:t>
            </a:r>
            <a:r>
              <a:rPr lang="tr-TR" sz="2400" dirty="0" smtClean="0"/>
              <a:t>Enstitüsü, Merzifon </a:t>
            </a:r>
            <a:r>
              <a:rPr lang="tr-TR" sz="2400" dirty="0"/>
              <a:t>Erkek Sanat </a:t>
            </a:r>
            <a:r>
              <a:rPr lang="tr-TR" sz="2400" dirty="0" smtClean="0"/>
              <a:t>Okulu, Hemşire </a:t>
            </a:r>
            <a:r>
              <a:rPr lang="tr-TR" sz="2400" dirty="0"/>
              <a:t>Laborant Okulu</a:t>
            </a:r>
          </a:p>
          <a:p>
            <a:r>
              <a:rPr lang="tr-TR" sz="2400" dirty="0"/>
              <a:t>1949 Fatih-</a:t>
            </a:r>
            <a:r>
              <a:rPr lang="tr-TR" sz="2400" dirty="0" err="1"/>
              <a:t>Cağaloğu</a:t>
            </a:r>
            <a:r>
              <a:rPr lang="tr-TR" sz="2400" dirty="0"/>
              <a:t> Kız Enstitüsü</a:t>
            </a:r>
          </a:p>
          <a:p>
            <a:r>
              <a:rPr lang="tr-TR" sz="2400" dirty="0"/>
              <a:t>1952 Orman Muhafaza Memuru Eğitim Merkezi</a:t>
            </a:r>
          </a:p>
          <a:p>
            <a:r>
              <a:rPr lang="tr-TR" sz="2400" dirty="0"/>
              <a:t>1953 Halk Eğitim </a:t>
            </a:r>
            <a:r>
              <a:rPr lang="tr-TR" sz="2400" dirty="0" smtClean="0"/>
              <a:t>Merkezleri, Yıldırım </a:t>
            </a:r>
            <a:r>
              <a:rPr lang="tr-TR" sz="2400" dirty="0"/>
              <a:t>Beyazıt Akşam Sanat Okulu</a:t>
            </a:r>
          </a:p>
          <a:p>
            <a:r>
              <a:rPr lang="tr-TR" sz="2400" dirty="0"/>
              <a:t>1955 Akşam Ticaret Liseleri</a:t>
            </a:r>
          </a:p>
          <a:p>
            <a:r>
              <a:rPr lang="tr-TR" sz="2400" dirty="0"/>
              <a:t>1956 İş Okulları</a:t>
            </a:r>
          </a:p>
          <a:p>
            <a:r>
              <a:rPr lang="tr-TR" sz="2400" dirty="0"/>
              <a:t>1957 Sekreterlik Meslek Liseleri</a:t>
            </a:r>
          </a:p>
          <a:p>
            <a:r>
              <a:rPr lang="tr-TR" sz="2400" dirty="0"/>
              <a:t>1958 Akşam Kız Sanat Ortaokulları</a:t>
            </a:r>
          </a:p>
          <a:p>
            <a:r>
              <a:rPr lang="tr-TR" sz="2400" dirty="0"/>
              <a:t>1961 İstanbul Motor </a:t>
            </a:r>
            <a:r>
              <a:rPr lang="tr-TR" sz="2400" dirty="0" smtClean="0"/>
              <a:t>Enstitüsü, Sağlık </a:t>
            </a:r>
            <a:r>
              <a:rPr lang="tr-TR" sz="2400" dirty="0"/>
              <a:t>Meslek </a:t>
            </a:r>
            <a:r>
              <a:rPr lang="tr-TR" sz="2400" dirty="0" smtClean="0"/>
              <a:t>Liseleri, </a:t>
            </a:r>
            <a:endParaRPr lang="tr-TR" sz="2400" dirty="0"/>
          </a:p>
          <a:p>
            <a:r>
              <a:rPr lang="tr-TR" sz="2400" dirty="0"/>
              <a:t>Otelcilik ve Turizm Meslek </a:t>
            </a:r>
            <a:r>
              <a:rPr lang="tr-TR" sz="2400" dirty="0" smtClean="0"/>
              <a:t>Liseleri, Endüstri </a:t>
            </a:r>
            <a:r>
              <a:rPr lang="tr-TR" sz="2400" dirty="0"/>
              <a:t>Pratik Sanat </a:t>
            </a:r>
            <a:r>
              <a:rPr lang="tr-TR" sz="2400" dirty="0" smtClean="0"/>
              <a:t>Okulları</a:t>
            </a:r>
            <a:endParaRPr lang="tr-TR" sz="2400" dirty="0"/>
          </a:p>
        </p:txBody>
      </p:sp>
    </p:spTree>
    <p:extLst>
      <p:ext uri="{BB962C8B-B14F-4D97-AF65-F5344CB8AC3E}">
        <p14:creationId xmlns:p14="http://schemas.microsoft.com/office/powerpoint/2010/main" val="3508296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Dün </a:t>
            </a:r>
            <a:r>
              <a:rPr lang="en-US" sz="2800" b="1" dirty="0" err="1" smtClean="0"/>
              <a:t>Mesleki</a:t>
            </a:r>
            <a:r>
              <a:rPr lang="en-US" sz="2800" b="1" dirty="0" smtClean="0"/>
              <a:t> </a:t>
            </a:r>
            <a:r>
              <a:rPr lang="en-US" sz="2800" b="1" dirty="0" err="1"/>
              <a:t>Eğitim</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21</a:t>
            </a:fld>
            <a:endParaRPr lang="en-US"/>
          </a:p>
        </p:txBody>
      </p:sp>
      <p:sp>
        <p:nvSpPr>
          <p:cNvPr id="5" name="Dikdörtgen 4"/>
          <p:cNvSpPr/>
          <p:nvPr/>
        </p:nvSpPr>
        <p:spPr>
          <a:xfrm>
            <a:off x="1887794" y="1490927"/>
            <a:ext cx="7256206" cy="5230548"/>
          </a:xfrm>
          <a:prstGeom prst="rect">
            <a:avLst/>
          </a:prstGeom>
        </p:spPr>
        <p:txBody>
          <a:bodyPr vert="horz" lIns="91440" tIns="45720" rIns="91440" bIns="45720" rtlCol="0">
            <a:noAutofit/>
          </a:bodyPr>
          <a:lstStyle/>
          <a:p>
            <a:r>
              <a:rPr lang="tr-TR" sz="2400" dirty="0" smtClean="0"/>
              <a:t>1962 </a:t>
            </a:r>
            <a:r>
              <a:rPr lang="fi-FI" sz="2400" dirty="0"/>
              <a:t>Meteoroloji Teknik </a:t>
            </a:r>
            <a:r>
              <a:rPr lang="fi-FI" sz="2400" dirty="0" smtClean="0"/>
              <a:t>Lisesi</a:t>
            </a:r>
            <a:r>
              <a:rPr lang="tr-TR" sz="2400" dirty="0" smtClean="0"/>
              <a:t>, </a:t>
            </a:r>
            <a:r>
              <a:rPr lang="fi-FI" sz="2400" dirty="0" smtClean="0"/>
              <a:t>Marangoz </a:t>
            </a:r>
            <a:r>
              <a:rPr lang="fi-FI" sz="2400" dirty="0"/>
              <a:t>Sanat Enstitüsü</a:t>
            </a:r>
            <a:endParaRPr lang="tr-TR" sz="2400" dirty="0" smtClean="0"/>
          </a:p>
          <a:p>
            <a:r>
              <a:rPr lang="tr-TR" sz="2400" dirty="0"/>
              <a:t>1967 Ziraat ve Bahçıvanlık </a:t>
            </a:r>
            <a:r>
              <a:rPr lang="tr-TR" sz="2400" dirty="0" smtClean="0"/>
              <a:t>Okulları, Kız </a:t>
            </a:r>
            <a:r>
              <a:rPr lang="tr-TR" sz="2400" dirty="0"/>
              <a:t>Sanat </a:t>
            </a:r>
            <a:r>
              <a:rPr lang="tr-TR" sz="2400" dirty="0" smtClean="0"/>
              <a:t>Okulları, Pratik </a:t>
            </a:r>
            <a:r>
              <a:rPr lang="tr-TR" sz="2400" dirty="0"/>
              <a:t>Kız Sanat Okulları</a:t>
            </a:r>
          </a:p>
          <a:p>
            <a:r>
              <a:rPr lang="tr-TR" sz="2400" dirty="0"/>
              <a:t>1969 İnşaat Teknisyen Okulu</a:t>
            </a:r>
          </a:p>
          <a:p>
            <a:r>
              <a:rPr lang="tr-TR" sz="2400" dirty="0"/>
              <a:t>1970 Tekniker Okulları</a:t>
            </a:r>
          </a:p>
          <a:p>
            <a:r>
              <a:rPr lang="tr-TR" sz="2400" dirty="0"/>
              <a:t>1973 Endüstri Meslek Liseleri</a:t>
            </a:r>
          </a:p>
          <a:p>
            <a:r>
              <a:rPr lang="tr-TR" sz="2400" dirty="0"/>
              <a:t>1974 Kız Meslek </a:t>
            </a:r>
            <a:r>
              <a:rPr lang="tr-TR" sz="2400" dirty="0" smtClean="0"/>
              <a:t>Liseleri</a:t>
            </a:r>
          </a:p>
          <a:p>
            <a:r>
              <a:rPr lang="tr-TR" sz="2400" dirty="0"/>
              <a:t>1976 Adana Tekstil Kız Meslek Lisesi</a:t>
            </a:r>
          </a:p>
          <a:p>
            <a:r>
              <a:rPr lang="tr-TR" sz="2400" dirty="0"/>
              <a:t>1978 Kız Teknik </a:t>
            </a:r>
            <a:r>
              <a:rPr lang="tr-TR" sz="2400" dirty="0" smtClean="0"/>
              <a:t>Liseleri, Laborant </a:t>
            </a:r>
            <a:r>
              <a:rPr lang="tr-TR" sz="2400" dirty="0"/>
              <a:t>Meslek Lisesi</a:t>
            </a:r>
          </a:p>
          <a:p>
            <a:r>
              <a:rPr lang="tr-TR" sz="2400" dirty="0"/>
              <a:t>1985 Anadolu Aşçılık Meslek </a:t>
            </a:r>
            <a:r>
              <a:rPr lang="tr-TR" sz="2400" dirty="0" smtClean="0"/>
              <a:t>Lisesi, Adalet </a:t>
            </a:r>
            <a:r>
              <a:rPr lang="tr-TR" sz="2400" dirty="0"/>
              <a:t>Meslek Liseleri</a:t>
            </a:r>
          </a:p>
          <a:p>
            <a:r>
              <a:rPr lang="tr-TR" sz="2400" dirty="0"/>
              <a:t>1998 İkili Mesleki Eğitim </a:t>
            </a:r>
            <a:r>
              <a:rPr lang="tr-TR" sz="2400" dirty="0" smtClean="0"/>
              <a:t>Merkezleri, Anadolu </a:t>
            </a:r>
            <a:r>
              <a:rPr lang="tr-TR" sz="2400" dirty="0"/>
              <a:t>İletişim Meslek </a:t>
            </a:r>
            <a:r>
              <a:rPr lang="tr-TR" sz="2400" dirty="0" smtClean="0"/>
              <a:t>Liseleri</a:t>
            </a:r>
            <a:endParaRPr lang="tr-TR" sz="2400" dirty="0"/>
          </a:p>
        </p:txBody>
      </p:sp>
    </p:spTree>
    <p:extLst>
      <p:ext uri="{BB962C8B-B14F-4D97-AF65-F5344CB8AC3E}">
        <p14:creationId xmlns:p14="http://schemas.microsoft.com/office/powerpoint/2010/main" val="3171298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Bugün </a:t>
            </a:r>
            <a:r>
              <a:rPr lang="en-US" sz="2800" b="1" dirty="0" err="1" smtClean="0"/>
              <a:t>Mesleki</a:t>
            </a:r>
            <a:r>
              <a:rPr lang="en-US" sz="2800" b="1" dirty="0" smtClean="0"/>
              <a:t> </a:t>
            </a:r>
            <a:r>
              <a:rPr lang="en-US" sz="2800" b="1" dirty="0" err="1"/>
              <a:t>Eğitim</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22</a:t>
            </a:fld>
            <a:endParaRPr lang="en-US"/>
          </a:p>
        </p:txBody>
      </p:sp>
      <p:sp>
        <p:nvSpPr>
          <p:cNvPr id="5" name="Dikdörtgen 4"/>
          <p:cNvSpPr/>
          <p:nvPr/>
        </p:nvSpPr>
        <p:spPr>
          <a:xfrm>
            <a:off x="1887794" y="1490927"/>
            <a:ext cx="7256206" cy="5230548"/>
          </a:xfrm>
          <a:prstGeom prst="rect">
            <a:avLst/>
          </a:prstGeom>
        </p:spPr>
        <p:txBody>
          <a:bodyPr vert="horz" lIns="91440" tIns="45720" rIns="91440" bIns="45720" rtlCol="0">
            <a:noAutofit/>
          </a:bodyPr>
          <a:lstStyle/>
          <a:p>
            <a:r>
              <a:rPr lang="tr-TR" sz="2400" dirty="0"/>
              <a:t>2002 Mesleki ve Teknik Eğitim Merkezleri, </a:t>
            </a:r>
            <a:r>
              <a:rPr lang="tr-TR" sz="2400" b="1" dirty="0"/>
              <a:t>Mesleki Eğitim Merkezleri</a:t>
            </a:r>
          </a:p>
          <a:p>
            <a:r>
              <a:rPr lang="tr-TR" sz="2400" dirty="0"/>
              <a:t>2008 </a:t>
            </a:r>
            <a:r>
              <a:rPr lang="tr-TR" sz="2400" b="1" dirty="0"/>
              <a:t>Proje Okulları</a:t>
            </a:r>
          </a:p>
          <a:p>
            <a:r>
              <a:rPr lang="tr-TR" sz="2400" dirty="0"/>
              <a:t>2014 </a:t>
            </a:r>
            <a:r>
              <a:rPr lang="tr-TR" sz="2400" b="1" dirty="0"/>
              <a:t>Mesleki ve Teknik Anadolu Liseleri</a:t>
            </a:r>
          </a:p>
          <a:p>
            <a:r>
              <a:rPr lang="tr-TR" sz="2400" dirty="0"/>
              <a:t>2017 SERÇEV Engelsiz Mesleki ve Teknik Anadolu </a:t>
            </a:r>
            <a:r>
              <a:rPr lang="tr-TR" sz="2400" dirty="0" smtClean="0"/>
              <a:t>Lisesi, </a:t>
            </a:r>
            <a:endParaRPr lang="tr-TR" sz="2400" dirty="0"/>
          </a:p>
          <a:p>
            <a:r>
              <a:rPr lang="tr-TR" sz="2400" dirty="0" err="1"/>
              <a:t>Cezeri</a:t>
            </a:r>
            <a:r>
              <a:rPr lang="tr-TR" sz="2400" dirty="0"/>
              <a:t> Yeşil Teknoloji Mesleki ve Teknik Anadolu </a:t>
            </a:r>
            <a:r>
              <a:rPr lang="tr-TR" sz="2400" dirty="0" smtClean="0"/>
              <a:t>Lisesi</a:t>
            </a:r>
          </a:p>
          <a:p>
            <a:r>
              <a:rPr lang="tr-TR" sz="2400" dirty="0" smtClean="0"/>
              <a:t>2019 </a:t>
            </a:r>
            <a:r>
              <a:rPr lang="tr-TR" sz="2400" b="1" dirty="0" smtClean="0"/>
              <a:t>ASELSAN, İTÜ MTAL, vs.</a:t>
            </a:r>
          </a:p>
          <a:p>
            <a:r>
              <a:rPr lang="tr-TR" sz="2400" dirty="0" smtClean="0"/>
              <a:t>2020 </a:t>
            </a:r>
            <a:r>
              <a:rPr lang="tr-TR" sz="2400" b="1" dirty="0" smtClean="0"/>
              <a:t>AR-GE, 1000 okul projeleri</a:t>
            </a:r>
            <a:endParaRPr lang="tr-TR" sz="2400" b="1" dirty="0"/>
          </a:p>
        </p:txBody>
      </p:sp>
      <p:pic>
        <p:nvPicPr>
          <p:cNvPr id="6" name="Resim 5"/>
          <p:cNvPicPr>
            <a:picLocks noChangeAspect="1"/>
          </p:cNvPicPr>
          <p:nvPr/>
        </p:nvPicPr>
        <p:blipFill>
          <a:blip r:embed="rId3"/>
          <a:stretch>
            <a:fillRect/>
          </a:stretch>
        </p:blipFill>
        <p:spPr>
          <a:xfrm>
            <a:off x="3124304" y="4708315"/>
            <a:ext cx="3836935" cy="2162341"/>
          </a:xfrm>
          <a:prstGeom prst="rect">
            <a:avLst/>
          </a:prstGeom>
        </p:spPr>
      </p:pic>
    </p:spTree>
    <p:extLst>
      <p:ext uri="{BB962C8B-B14F-4D97-AF65-F5344CB8AC3E}">
        <p14:creationId xmlns:p14="http://schemas.microsoft.com/office/powerpoint/2010/main" val="39520923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77D6CD2C-A168-2044-B254-D306C4305C2F}" type="slidenum">
              <a:rPr lang="en-US" smtClean="0"/>
              <a:t>23</a:t>
            </a:fld>
            <a:endParaRPr lang="en-US"/>
          </a:p>
        </p:txBody>
      </p:sp>
      <p:sp>
        <p:nvSpPr>
          <p:cNvPr id="4" name="Title 1"/>
          <p:cNvSpPr>
            <a:spLocks noGrp="1"/>
          </p:cNvSpPr>
          <p:nvPr>
            <p:ph type="title"/>
          </p:nvPr>
        </p:nvSpPr>
        <p:spPr>
          <a:xfrm>
            <a:off x="1770014" y="188913"/>
            <a:ext cx="7373986" cy="1143000"/>
          </a:xfrm>
        </p:spPr>
        <p:txBody>
          <a:bodyPr>
            <a:normAutofit/>
          </a:bodyPr>
          <a:lstStyle/>
          <a:p>
            <a:r>
              <a:rPr lang="tr-TR" sz="2800" b="1" dirty="0" smtClean="0"/>
              <a:t>Bugün </a:t>
            </a:r>
            <a:r>
              <a:rPr lang="en-US" sz="2800" b="1" dirty="0" err="1" smtClean="0"/>
              <a:t>Mesleki</a:t>
            </a:r>
            <a:r>
              <a:rPr lang="en-US" sz="2800" b="1" dirty="0" smtClean="0"/>
              <a:t> </a:t>
            </a:r>
            <a:r>
              <a:rPr lang="en-US" sz="2800" b="1" dirty="0" err="1"/>
              <a:t>Eğitim</a:t>
            </a:r>
            <a:endParaRPr lang="en-US" sz="2800" b="1" dirty="0"/>
          </a:p>
        </p:txBody>
      </p:sp>
      <p:pic>
        <p:nvPicPr>
          <p:cNvPr id="8" name="Resim 7"/>
          <p:cNvPicPr>
            <a:picLocks noChangeAspect="1"/>
          </p:cNvPicPr>
          <p:nvPr/>
        </p:nvPicPr>
        <p:blipFill>
          <a:blip r:embed="rId3"/>
          <a:stretch>
            <a:fillRect/>
          </a:stretch>
        </p:blipFill>
        <p:spPr>
          <a:xfrm>
            <a:off x="0" y="25400"/>
            <a:ext cx="9144000" cy="6832600"/>
          </a:xfrm>
          <a:prstGeom prst="rect">
            <a:avLst/>
          </a:prstGeom>
        </p:spPr>
      </p:pic>
    </p:spTree>
    <p:extLst>
      <p:ext uri="{BB962C8B-B14F-4D97-AF65-F5344CB8AC3E}">
        <p14:creationId xmlns:p14="http://schemas.microsoft.com/office/powerpoint/2010/main" val="27419988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Yarın</a:t>
            </a:r>
            <a:r>
              <a:rPr lang="en-US" sz="2800" b="1" dirty="0" smtClean="0"/>
              <a:t> </a:t>
            </a:r>
            <a:r>
              <a:rPr lang="en-US" sz="2800" b="1" dirty="0" err="1"/>
              <a:t>Mesleki</a:t>
            </a:r>
            <a:r>
              <a:rPr lang="en-US" sz="2800" b="1" dirty="0"/>
              <a:t> </a:t>
            </a:r>
            <a:r>
              <a:rPr lang="en-US" sz="2800" b="1" dirty="0" err="1"/>
              <a:t>Eğitim</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24</a:t>
            </a:fld>
            <a:endParaRPr lang="en-US"/>
          </a:p>
        </p:txBody>
      </p:sp>
      <p:sp>
        <p:nvSpPr>
          <p:cNvPr id="5" name="Dikdörtgen 4"/>
          <p:cNvSpPr/>
          <p:nvPr/>
        </p:nvSpPr>
        <p:spPr>
          <a:xfrm>
            <a:off x="1651818" y="1490927"/>
            <a:ext cx="7034982"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a:t>Son yüzyılda teknoloji hızla gelişmektedir. </a:t>
            </a:r>
          </a:p>
          <a:p>
            <a:pPr marL="342900" indent="-342900">
              <a:spcBef>
                <a:spcPct val="20000"/>
              </a:spcBef>
              <a:buFont typeface="Arial" panose="020B0604020202020204" pitchFamily="34" charset="0"/>
              <a:buChar char="•"/>
            </a:pPr>
            <a:r>
              <a:rPr lang="tr-TR" sz="2400" dirty="0"/>
              <a:t>Teknolojinin kullanımı hızla artmaktadır. </a:t>
            </a:r>
          </a:p>
          <a:p>
            <a:pPr marL="342900" indent="-342900">
              <a:spcBef>
                <a:spcPct val="20000"/>
              </a:spcBef>
              <a:buFont typeface="Arial" panose="020B0604020202020204" pitchFamily="34" charset="0"/>
              <a:buChar char="•"/>
            </a:pPr>
            <a:r>
              <a:rPr lang="tr-TR" sz="2400" dirty="0"/>
              <a:t>Bilgi, iletişim sistemleri artmaktadır.</a:t>
            </a:r>
          </a:p>
          <a:p>
            <a:pPr marL="342900" indent="-342900">
              <a:spcBef>
                <a:spcPct val="20000"/>
              </a:spcBef>
              <a:buFont typeface="Arial" panose="020B0604020202020204" pitchFamily="34" charset="0"/>
              <a:buChar char="•"/>
            </a:pPr>
            <a:r>
              <a:rPr lang="tr-TR" sz="2400" dirty="0"/>
              <a:t>Sayısallaşan ve küreselleşen bir dünyada yaşıyoruz.</a:t>
            </a:r>
          </a:p>
          <a:p>
            <a:pPr marL="342900" indent="-342900">
              <a:spcBef>
                <a:spcPct val="20000"/>
              </a:spcBef>
              <a:buFont typeface="Arial" panose="020B0604020202020204" pitchFamily="34" charset="0"/>
              <a:buChar char="•"/>
            </a:pPr>
            <a:r>
              <a:rPr lang="tr-TR" sz="2400" dirty="0"/>
              <a:t>Mesleki eğitim, sektörün aradığı ve sektörü ileriye taşıyacak </a:t>
            </a:r>
            <a:r>
              <a:rPr lang="tr-TR" sz="2400" b="1" dirty="0"/>
              <a:t>ARANAN</a:t>
            </a:r>
            <a:r>
              <a:rPr lang="tr-TR" sz="2400" dirty="0"/>
              <a:t> nitelikli insan kaynaklarını sağlamaktadır.</a:t>
            </a:r>
          </a:p>
        </p:txBody>
      </p:sp>
      <p:pic>
        <p:nvPicPr>
          <p:cNvPr id="4" name="Resim 3"/>
          <p:cNvPicPr>
            <a:picLocks noChangeAspect="1"/>
          </p:cNvPicPr>
          <p:nvPr/>
        </p:nvPicPr>
        <p:blipFill>
          <a:blip r:embed="rId3"/>
          <a:stretch>
            <a:fillRect/>
          </a:stretch>
        </p:blipFill>
        <p:spPr>
          <a:xfrm>
            <a:off x="2667308" y="5347831"/>
            <a:ext cx="5400000" cy="1510169"/>
          </a:xfrm>
          <a:prstGeom prst="rect">
            <a:avLst/>
          </a:prstGeom>
        </p:spPr>
      </p:pic>
      <p:sp>
        <p:nvSpPr>
          <p:cNvPr id="6" name="Dikdörtgen 5"/>
          <p:cNvSpPr/>
          <p:nvPr/>
        </p:nvSpPr>
        <p:spPr>
          <a:xfrm>
            <a:off x="3599126" y="6488668"/>
            <a:ext cx="2000869" cy="230832"/>
          </a:xfrm>
          <a:prstGeom prst="rect">
            <a:avLst/>
          </a:prstGeom>
        </p:spPr>
        <p:txBody>
          <a:bodyPr wrap="none">
            <a:spAutoFit/>
          </a:bodyPr>
          <a:lstStyle/>
          <a:p>
            <a:r>
              <a:rPr lang="tr-TR" sz="900" dirty="0">
                <a:hlinkClick r:id="rId4"/>
              </a:rPr>
              <a:t>https://meslegimhayatim.meb.gov.tr</a:t>
            </a:r>
            <a:r>
              <a:rPr lang="tr-TR" sz="900" dirty="0" smtClean="0">
                <a:hlinkClick r:id="rId4"/>
              </a:rPr>
              <a:t>/</a:t>
            </a:r>
            <a:r>
              <a:rPr lang="tr-TR" sz="900" dirty="0" smtClean="0"/>
              <a:t> </a:t>
            </a:r>
            <a:endParaRPr lang="tr-TR" sz="900" dirty="0"/>
          </a:p>
        </p:txBody>
      </p:sp>
    </p:spTree>
    <p:extLst>
      <p:ext uri="{BB962C8B-B14F-4D97-AF65-F5344CB8AC3E}">
        <p14:creationId xmlns:p14="http://schemas.microsoft.com/office/powerpoint/2010/main" val="9444344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Yarın</a:t>
            </a:r>
            <a:r>
              <a:rPr lang="en-US" sz="2800" b="1" dirty="0" smtClean="0"/>
              <a:t> </a:t>
            </a:r>
            <a:r>
              <a:rPr lang="en-US" sz="2800" b="1" dirty="0" err="1"/>
              <a:t>Mesleki</a:t>
            </a:r>
            <a:r>
              <a:rPr lang="en-US" sz="2800" b="1" dirty="0"/>
              <a:t> </a:t>
            </a:r>
            <a:r>
              <a:rPr lang="en-US" sz="2800" b="1" dirty="0" err="1"/>
              <a:t>Eğitim</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25</a:t>
            </a:fld>
            <a:endParaRPr lang="en-US"/>
          </a:p>
        </p:txBody>
      </p:sp>
      <p:sp>
        <p:nvSpPr>
          <p:cNvPr id="5" name="Dikdörtgen 4"/>
          <p:cNvSpPr/>
          <p:nvPr/>
        </p:nvSpPr>
        <p:spPr>
          <a:xfrm>
            <a:off x="1651818" y="1490927"/>
            <a:ext cx="7034982"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smtClean="0"/>
              <a:t>Ekonomik </a:t>
            </a:r>
            <a:r>
              <a:rPr lang="tr-TR" sz="2400" dirty="0"/>
              <a:t>gelişim, iş dünyasının artan ihtiyaçları, değişen beceri merkezli istihdam, </a:t>
            </a:r>
          </a:p>
          <a:p>
            <a:pPr marL="342900" indent="-342900">
              <a:spcBef>
                <a:spcPct val="20000"/>
              </a:spcBef>
              <a:buFont typeface="Arial" panose="020B0604020202020204" pitchFamily="34" charset="0"/>
              <a:buChar char="•"/>
            </a:pPr>
            <a:r>
              <a:rPr lang="tr-TR" sz="2400" dirty="0"/>
              <a:t>Hayat boyu </a:t>
            </a:r>
            <a:r>
              <a:rPr lang="tr-TR" sz="2400" dirty="0" smtClean="0"/>
              <a:t>öğrenme ve </a:t>
            </a:r>
            <a:r>
              <a:rPr lang="tr-TR" sz="2400" dirty="0"/>
              <a:t>kariyer </a:t>
            </a:r>
            <a:r>
              <a:rPr lang="tr-TR" sz="2400" dirty="0" smtClean="0"/>
              <a:t>rehberliği,</a:t>
            </a:r>
            <a:endParaRPr lang="tr-TR" sz="2400" dirty="0"/>
          </a:p>
          <a:p>
            <a:pPr marL="342900" indent="-342900">
              <a:spcBef>
                <a:spcPct val="20000"/>
              </a:spcBef>
              <a:buFont typeface="Arial" panose="020B0604020202020204" pitchFamily="34" charset="0"/>
              <a:buChar char="•"/>
            </a:pPr>
            <a:r>
              <a:rPr lang="tr-TR" sz="2400" dirty="0" smtClean="0"/>
              <a:t>Hızla </a:t>
            </a:r>
            <a:r>
              <a:rPr lang="tr-TR" sz="2400" dirty="0"/>
              <a:t>değişen dünyada, yeni teknolojiler çocuklarımıza sıra dışı fırsatlar sunmaktadır. </a:t>
            </a:r>
          </a:p>
        </p:txBody>
      </p:sp>
      <p:pic>
        <p:nvPicPr>
          <p:cNvPr id="4" name="Resim 3"/>
          <p:cNvPicPr>
            <a:picLocks noChangeAspect="1"/>
          </p:cNvPicPr>
          <p:nvPr/>
        </p:nvPicPr>
        <p:blipFill>
          <a:blip r:embed="rId3"/>
          <a:stretch>
            <a:fillRect/>
          </a:stretch>
        </p:blipFill>
        <p:spPr>
          <a:xfrm>
            <a:off x="2757007" y="5335350"/>
            <a:ext cx="5400000" cy="1522650"/>
          </a:xfrm>
          <a:prstGeom prst="rect">
            <a:avLst/>
          </a:prstGeom>
        </p:spPr>
      </p:pic>
      <p:sp>
        <p:nvSpPr>
          <p:cNvPr id="6" name="Dikdörtgen 5"/>
          <p:cNvSpPr/>
          <p:nvPr/>
        </p:nvSpPr>
        <p:spPr>
          <a:xfrm>
            <a:off x="6214513" y="6606652"/>
            <a:ext cx="2000869" cy="230832"/>
          </a:xfrm>
          <a:prstGeom prst="rect">
            <a:avLst/>
          </a:prstGeom>
        </p:spPr>
        <p:txBody>
          <a:bodyPr wrap="none">
            <a:spAutoFit/>
          </a:bodyPr>
          <a:lstStyle/>
          <a:p>
            <a:r>
              <a:rPr lang="tr-TR" sz="900" dirty="0">
                <a:hlinkClick r:id="rId4"/>
              </a:rPr>
              <a:t>https://meslegimhayatim.meb.gov.tr</a:t>
            </a:r>
            <a:r>
              <a:rPr lang="tr-TR" sz="900" dirty="0" smtClean="0">
                <a:hlinkClick r:id="rId4"/>
              </a:rPr>
              <a:t>/</a:t>
            </a:r>
            <a:r>
              <a:rPr lang="tr-TR" sz="900" dirty="0" smtClean="0"/>
              <a:t> </a:t>
            </a:r>
            <a:endParaRPr lang="tr-TR" sz="900" dirty="0"/>
          </a:p>
        </p:txBody>
      </p:sp>
    </p:spTree>
    <p:extLst>
      <p:ext uri="{BB962C8B-B14F-4D97-AF65-F5344CB8AC3E}">
        <p14:creationId xmlns:p14="http://schemas.microsoft.com/office/powerpoint/2010/main" val="25502472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a:t>Yarın</a:t>
            </a:r>
            <a:r>
              <a:rPr lang="en-US" sz="2800" b="1" dirty="0"/>
              <a:t> </a:t>
            </a:r>
            <a:r>
              <a:rPr lang="en-US" sz="2800" b="1" dirty="0" err="1"/>
              <a:t>Mesleki</a:t>
            </a:r>
            <a:r>
              <a:rPr lang="en-US" sz="2800" b="1" dirty="0"/>
              <a:t> </a:t>
            </a:r>
            <a:r>
              <a:rPr lang="en-US" sz="2800" b="1" dirty="0" err="1"/>
              <a:t>Eğitim</a:t>
            </a:r>
            <a:endParaRPr lang="tr-TR"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26</a:t>
            </a:fld>
            <a:endParaRPr lang="en-US"/>
          </a:p>
        </p:txBody>
      </p:sp>
      <p:sp>
        <p:nvSpPr>
          <p:cNvPr id="5" name="Dikdörtgen 4"/>
          <p:cNvSpPr/>
          <p:nvPr/>
        </p:nvSpPr>
        <p:spPr>
          <a:xfrm>
            <a:off x="1651818" y="1490927"/>
            <a:ext cx="7034982"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a:t>Veri madenciliği, yapay zekâ, </a:t>
            </a:r>
            <a:r>
              <a:rPr lang="tr-TR" sz="2400" dirty="0" smtClean="0"/>
              <a:t>makine </a:t>
            </a:r>
            <a:r>
              <a:rPr lang="tr-TR" sz="2400" dirty="0"/>
              <a:t>öğrenmeleri gibi yöntemler çağımızda hız kazanmıştır. </a:t>
            </a:r>
          </a:p>
          <a:p>
            <a:pPr marL="342900" indent="-342900">
              <a:spcBef>
                <a:spcPct val="20000"/>
              </a:spcBef>
              <a:buFont typeface="Arial" panose="020B0604020202020204" pitchFamily="34" charset="0"/>
              <a:buChar char="•"/>
            </a:pPr>
            <a:r>
              <a:rPr lang="tr-TR" sz="2400" dirty="0"/>
              <a:t>Akıl almaz bir hızla büyümekte olan veri, ancak yaşayanlar için daha </a:t>
            </a:r>
            <a:r>
              <a:rPr lang="tr-TR" sz="2400" dirty="0" smtClean="0"/>
              <a:t>anlamlıdır. </a:t>
            </a:r>
            <a:endParaRPr lang="tr-TR" sz="2400" dirty="0"/>
          </a:p>
          <a:p>
            <a:pPr marL="342900" indent="-342900">
              <a:spcBef>
                <a:spcPct val="20000"/>
              </a:spcBef>
              <a:buFont typeface="Arial" panose="020B0604020202020204" pitchFamily="34" charset="0"/>
              <a:buChar char="•"/>
            </a:pPr>
            <a:r>
              <a:rPr lang="tr-TR" sz="2400" dirty="0"/>
              <a:t>Üretimin içindeki çocuklar erken yaşta </a:t>
            </a:r>
            <a:r>
              <a:rPr lang="tr-TR" sz="2400" dirty="0" smtClean="0"/>
              <a:t>ülke </a:t>
            </a:r>
            <a:r>
              <a:rPr lang="tr-TR" sz="2400" dirty="0"/>
              <a:t>ekonomisine katkı </a:t>
            </a:r>
            <a:r>
              <a:rPr lang="tr-TR" sz="2400" dirty="0" smtClean="0"/>
              <a:t>sağlayarak </a:t>
            </a:r>
            <a:r>
              <a:rPr lang="tr-TR" sz="2400" dirty="0"/>
              <a:t>yüksek teknoloji </a:t>
            </a:r>
            <a:r>
              <a:rPr lang="tr-TR" sz="2400" dirty="0" smtClean="0"/>
              <a:t>içeren projeler </a:t>
            </a:r>
            <a:r>
              <a:rPr lang="tr-TR" sz="2400" dirty="0"/>
              <a:t>geliştirebilmektedirler.</a:t>
            </a:r>
          </a:p>
        </p:txBody>
      </p:sp>
      <p:pic>
        <p:nvPicPr>
          <p:cNvPr id="6" name="Resim 5"/>
          <p:cNvPicPr>
            <a:picLocks noChangeAspect="1"/>
          </p:cNvPicPr>
          <p:nvPr/>
        </p:nvPicPr>
        <p:blipFill>
          <a:blip r:embed="rId3"/>
          <a:stretch>
            <a:fillRect/>
          </a:stretch>
        </p:blipFill>
        <p:spPr>
          <a:xfrm>
            <a:off x="2608006" y="5380489"/>
            <a:ext cx="5400000" cy="1500000"/>
          </a:xfrm>
          <a:prstGeom prst="rect">
            <a:avLst/>
          </a:prstGeom>
        </p:spPr>
      </p:pic>
    </p:spTree>
    <p:extLst>
      <p:ext uri="{BB962C8B-B14F-4D97-AF65-F5344CB8AC3E}">
        <p14:creationId xmlns:p14="http://schemas.microsoft.com/office/powerpoint/2010/main" val="9650110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Eğitimin Bileşenleri Meslek Liselerinde Hayat Buluyor</a:t>
            </a:r>
            <a:endParaRPr lang="tr-TR"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27</a:t>
            </a:fld>
            <a:endParaRPr lang="en-US"/>
          </a:p>
        </p:txBody>
      </p:sp>
      <p:sp>
        <p:nvSpPr>
          <p:cNvPr id="5" name="Dikdörtgen 4"/>
          <p:cNvSpPr/>
          <p:nvPr/>
        </p:nvSpPr>
        <p:spPr>
          <a:xfrm>
            <a:off x="1651818" y="1490927"/>
            <a:ext cx="7034982"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b="1" dirty="0" smtClean="0"/>
              <a:t>İyi bir eğitim ile;</a:t>
            </a:r>
          </a:p>
          <a:p>
            <a:pPr marL="342900" indent="-342900">
              <a:spcBef>
                <a:spcPct val="20000"/>
              </a:spcBef>
              <a:buFont typeface="Arial" panose="020B0604020202020204" pitchFamily="34" charset="0"/>
              <a:buChar char="•"/>
            </a:pPr>
            <a:r>
              <a:rPr lang="tr-TR" sz="2400" dirty="0" smtClean="0"/>
              <a:t>Doğuştan </a:t>
            </a:r>
            <a:r>
              <a:rPr lang="tr-TR" sz="2400" dirty="0"/>
              <a:t>gelen kabiliyetlerimizin geliştirilmesi, </a:t>
            </a:r>
          </a:p>
          <a:p>
            <a:pPr marL="342900" indent="-342900">
              <a:spcBef>
                <a:spcPct val="20000"/>
              </a:spcBef>
              <a:buFont typeface="Arial" panose="020B0604020202020204" pitchFamily="34" charset="0"/>
              <a:buChar char="•"/>
            </a:pPr>
            <a:r>
              <a:rPr lang="tr-TR" sz="2400" dirty="0"/>
              <a:t>Beşeri ilişkiler, sorumluluklar, iyi toplum oluşturulması, </a:t>
            </a:r>
          </a:p>
          <a:p>
            <a:pPr marL="342900" indent="-342900">
              <a:spcBef>
                <a:spcPct val="20000"/>
              </a:spcBef>
              <a:buFont typeface="Arial" panose="020B0604020202020204" pitchFamily="34" charset="0"/>
              <a:buChar char="•"/>
            </a:pPr>
            <a:r>
              <a:rPr lang="tr-TR" sz="2400" dirty="0"/>
              <a:t>Tabiatı tanıma, doğal kaynaklar, çevre, tarih, kültür, sağlık, spor, </a:t>
            </a:r>
          </a:p>
          <a:p>
            <a:pPr marL="342900" indent="-342900">
              <a:spcBef>
                <a:spcPct val="20000"/>
              </a:spcBef>
              <a:buFont typeface="Arial" panose="020B0604020202020204" pitchFamily="34" charset="0"/>
              <a:buChar char="•"/>
            </a:pPr>
            <a:r>
              <a:rPr lang="tr-TR" sz="2400" dirty="0"/>
              <a:t>Teknoloji, iletişim, ulaşım, bilim, işletme, yönetim, ekonomi, güvenlik ve sürdürülebilirliğin sağlanması,</a:t>
            </a:r>
          </a:p>
          <a:p>
            <a:pPr lvl="5">
              <a:spcBef>
                <a:spcPct val="20000"/>
              </a:spcBef>
            </a:pPr>
            <a:r>
              <a:rPr lang="tr-TR" sz="2400" b="1" dirty="0" smtClean="0"/>
              <a:t>olmaktadır</a:t>
            </a:r>
            <a:r>
              <a:rPr lang="tr-TR" sz="2400" b="1" dirty="0"/>
              <a:t>. </a:t>
            </a:r>
          </a:p>
        </p:txBody>
      </p:sp>
      <p:pic>
        <p:nvPicPr>
          <p:cNvPr id="4" name="Resim 3"/>
          <p:cNvPicPr>
            <a:picLocks noChangeAspect="1"/>
          </p:cNvPicPr>
          <p:nvPr/>
        </p:nvPicPr>
        <p:blipFill>
          <a:blip r:embed="rId3"/>
          <a:stretch>
            <a:fillRect/>
          </a:stretch>
        </p:blipFill>
        <p:spPr>
          <a:xfrm>
            <a:off x="2757007" y="5368516"/>
            <a:ext cx="5400000" cy="1537529"/>
          </a:xfrm>
          <a:prstGeom prst="rect">
            <a:avLst/>
          </a:prstGeom>
        </p:spPr>
      </p:pic>
      <p:sp>
        <p:nvSpPr>
          <p:cNvPr id="8" name="Dikdörtgen 7"/>
          <p:cNvSpPr/>
          <p:nvPr/>
        </p:nvSpPr>
        <p:spPr>
          <a:xfrm>
            <a:off x="6214513" y="6606652"/>
            <a:ext cx="2000869" cy="230832"/>
          </a:xfrm>
          <a:prstGeom prst="rect">
            <a:avLst/>
          </a:prstGeom>
        </p:spPr>
        <p:txBody>
          <a:bodyPr wrap="none">
            <a:spAutoFit/>
          </a:bodyPr>
          <a:lstStyle/>
          <a:p>
            <a:r>
              <a:rPr lang="tr-TR" sz="900" dirty="0">
                <a:hlinkClick r:id="rId4"/>
              </a:rPr>
              <a:t>https://meslegimhayatim.meb.gov.tr</a:t>
            </a:r>
            <a:r>
              <a:rPr lang="tr-TR" sz="900" dirty="0" smtClean="0">
                <a:hlinkClick r:id="rId4"/>
              </a:rPr>
              <a:t>/</a:t>
            </a:r>
            <a:r>
              <a:rPr lang="tr-TR" sz="900" dirty="0" smtClean="0"/>
              <a:t> </a:t>
            </a:r>
            <a:endParaRPr lang="tr-TR" sz="900" dirty="0"/>
          </a:p>
        </p:txBody>
      </p:sp>
    </p:spTree>
    <p:extLst>
      <p:ext uri="{BB962C8B-B14F-4D97-AF65-F5344CB8AC3E}">
        <p14:creationId xmlns:p14="http://schemas.microsoft.com/office/powerpoint/2010/main" val="25465779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Eğitimin Bileşenleri Meslek Liselerinde Hayat Buluyor</a:t>
            </a:r>
            <a:endParaRPr lang="tr-TR"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28</a:t>
            </a:fld>
            <a:endParaRPr lang="en-US"/>
          </a:p>
        </p:txBody>
      </p:sp>
      <p:sp>
        <p:nvSpPr>
          <p:cNvPr id="5" name="Dikdörtgen 4"/>
          <p:cNvSpPr/>
          <p:nvPr/>
        </p:nvSpPr>
        <p:spPr>
          <a:xfrm>
            <a:off x="1651818" y="1490927"/>
            <a:ext cx="7034982"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b="1" dirty="0"/>
              <a:t>Meslek liseleri ile;</a:t>
            </a:r>
          </a:p>
          <a:p>
            <a:pPr marL="342900" indent="-342900">
              <a:spcBef>
                <a:spcPct val="20000"/>
              </a:spcBef>
              <a:buFont typeface="Arial" panose="020B0604020202020204" pitchFamily="34" charset="0"/>
              <a:buChar char="•"/>
            </a:pPr>
            <a:r>
              <a:rPr lang="tr-TR" sz="2400" dirty="0"/>
              <a:t>Teknolojik gelişmelere uygun olarak zihnin, duygunun, sosyalleşmenin beden ve ruh boyutunda gelişimine uygun ortamlar sunulmaktadır.</a:t>
            </a:r>
          </a:p>
          <a:p>
            <a:pPr marL="342900" indent="-342900">
              <a:spcBef>
                <a:spcPct val="20000"/>
              </a:spcBef>
              <a:buFont typeface="Arial" panose="020B0604020202020204" pitchFamily="34" charset="0"/>
              <a:buChar char="•"/>
            </a:pPr>
            <a:r>
              <a:rPr lang="tr-TR" sz="2400" dirty="0"/>
              <a:t>Doğuştan gelen yeteneklerin açığa çıkarılmasına ek olarak ahilik kültürü ile ruh boyutuna, üretimle fizik boyutuna hitap </a:t>
            </a:r>
            <a:r>
              <a:rPr lang="tr-TR" sz="2400" dirty="0" smtClean="0"/>
              <a:t>edilmektedir</a:t>
            </a:r>
            <a:r>
              <a:rPr lang="tr-TR" sz="2400" dirty="0"/>
              <a:t>.</a:t>
            </a:r>
          </a:p>
          <a:p>
            <a:pPr marL="342900" indent="-342900">
              <a:spcBef>
                <a:spcPct val="20000"/>
              </a:spcBef>
              <a:buFont typeface="Arial" panose="020B0604020202020204" pitchFamily="34" charset="0"/>
              <a:buChar char="•"/>
            </a:pPr>
            <a:r>
              <a:rPr lang="tr-TR" sz="2400" dirty="0"/>
              <a:t>Erken yaşta dokunan, uygulayan çocuklarımız eşi benzeri görülmemiş küresel bir rekabet ortamına </a:t>
            </a:r>
            <a:r>
              <a:rPr lang="tr-TR" sz="2400" dirty="0" smtClean="0"/>
              <a:t>hazırlanabilmektedir.</a:t>
            </a:r>
            <a:endParaRPr lang="tr-TR" sz="2400" dirty="0"/>
          </a:p>
        </p:txBody>
      </p:sp>
      <p:pic>
        <p:nvPicPr>
          <p:cNvPr id="4" name="Resim 3"/>
          <p:cNvPicPr>
            <a:picLocks noChangeAspect="1"/>
          </p:cNvPicPr>
          <p:nvPr/>
        </p:nvPicPr>
        <p:blipFill>
          <a:blip r:embed="rId3"/>
          <a:stretch>
            <a:fillRect/>
          </a:stretch>
        </p:blipFill>
        <p:spPr>
          <a:xfrm>
            <a:off x="2857346" y="5398370"/>
            <a:ext cx="5400000" cy="1556643"/>
          </a:xfrm>
          <a:prstGeom prst="rect">
            <a:avLst/>
          </a:prstGeom>
        </p:spPr>
      </p:pic>
    </p:spTree>
    <p:extLst>
      <p:ext uri="{BB962C8B-B14F-4D97-AF65-F5344CB8AC3E}">
        <p14:creationId xmlns:p14="http://schemas.microsoft.com/office/powerpoint/2010/main" val="30601964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Meslek Liselerinde Takım Ruhu Gelişiyor</a:t>
            </a:r>
            <a:endParaRPr lang="tr-TR"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29</a:t>
            </a:fld>
            <a:endParaRPr lang="en-US"/>
          </a:p>
        </p:txBody>
      </p:sp>
      <p:sp>
        <p:nvSpPr>
          <p:cNvPr id="5" name="Dikdörtgen 4"/>
          <p:cNvSpPr/>
          <p:nvPr/>
        </p:nvSpPr>
        <p:spPr>
          <a:xfrm>
            <a:off x="1651818" y="1490927"/>
            <a:ext cx="7034982"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a:t>Çocuklarımız erken yaşlarda plan, program, proje ve üretim için bir araya gelmektedirler.</a:t>
            </a:r>
          </a:p>
          <a:p>
            <a:pPr marL="342900" indent="-342900">
              <a:spcBef>
                <a:spcPct val="20000"/>
              </a:spcBef>
              <a:buFont typeface="Arial" panose="020B0604020202020204" pitchFamily="34" charset="0"/>
              <a:buChar char="•"/>
            </a:pPr>
            <a:r>
              <a:rPr lang="tr-TR" sz="2400" dirty="0"/>
              <a:t>Birlikte çalışırken ortak anlayış, kabiliyet ve becerilerini sergilemektedirler.</a:t>
            </a:r>
          </a:p>
          <a:p>
            <a:pPr marL="342900" indent="-342900">
              <a:spcBef>
                <a:spcPct val="20000"/>
              </a:spcBef>
              <a:buFont typeface="Arial" panose="020B0604020202020204" pitchFamily="34" charset="0"/>
              <a:buChar char="•"/>
            </a:pPr>
            <a:r>
              <a:rPr lang="tr-TR" sz="2400" dirty="0"/>
              <a:t>Deneyerek, hata yaparak </a:t>
            </a:r>
            <a:r>
              <a:rPr lang="tr-TR" sz="2400" dirty="0" smtClean="0"/>
              <a:t>tecrübelenmektedirler.</a:t>
            </a:r>
            <a:endParaRPr lang="tr-TR" sz="2400" dirty="0"/>
          </a:p>
          <a:p>
            <a:pPr marL="342900" indent="-342900">
              <a:spcBef>
                <a:spcPct val="20000"/>
              </a:spcBef>
              <a:buFont typeface="Arial" panose="020B0604020202020204" pitchFamily="34" charset="0"/>
              <a:buChar char="•"/>
            </a:pPr>
            <a:r>
              <a:rPr lang="tr-TR" sz="2400" dirty="0"/>
              <a:t>En önemlisi birlikte çalışma kültürü kazanmaktadırlar.</a:t>
            </a:r>
          </a:p>
          <a:p>
            <a:pPr marL="342900" indent="-342900">
              <a:spcBef>
                <a:spcPct val="20000"/>
              </a:spcBef>
              <a:buFont typeface="Arial" panose="020B0604020202020204" pitchFamily="34" charset="0"/>
              <a:buChar char="•"/>
            </a:pPr>
            <a:r>
              <a:rPr lang="tr-TR" sz="2400" dirty="0" smtClean="0"/>
              <a:t>Çalışmalar artan </a:t>
            </a:r>
            <a:r>
              <a:rPr lang="tr-TR" sz="2400" dirty="0"/>
              <a:t>sorumluluk yüklemektedir. </a:t>
            </a:r>
          </a:p>
        </p:txBody>
      </p:sp>
      <p:pic>
        <p:nvPicPr>
          <p:cNvPr id="6" name="Resim 5"/>
          <p:cNvPicPr>
            <a:picLocks noChangeAspect="1"/>
          </p:cNvPicPr>
          <p:nvPr/>
        </p:nvPicPr>
        <p:blipFill>
          <a:blip r:embed="rId3"/>
          <a:stretch>
            <a:fillRect/>
          </a:stretch>
        </p:blipFill>
        <p:spPr>
          <a:xfrm>
            <a:off x="2660086" y="5359637"/>
            <a:ext cx="5400000" cy="1498363"/>
          </a:xfrm>
          <a:prstGeom prst="rect">
            <a:avLst/>
          </a:prstGeom>
        </p:spPr>
      </p:pic>
    </p:spTree>
    <p:extLst>
      <p:ext uri="{BB962C8B-B14F-4D97-AF65-F5344CB8AC3E}">
        <p14:creationId xmlns:p14="http://schemas.microsoft.com/office/powerpoint/2010/main" val="24144195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Niçin Mesleki Eğitim</a:t>
            </a:r>
            <a:endParaRPr lang="tr-TR"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3</a:t>
            </a:fld>
            <a:endParaRPr lang="en-US"/>
          </a:p>
        </p:txBody>
      </p:sp>
      <p:sp>
        <p:nvSpPr>
          <p:cNvPr id="5" name="Dikdörtgen 4"/>
          <p:cNvSpPr/>
          <p:nvPr/>
        </p:nvSpPr>
        <p:spPr>
          <a:xfrm>
            <a:off x="1651818" y="1490927"/>
            <a:ext cx="7034982"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a:t>Genel eğitimi ek olarak,</a:t>
            </a:r>
          </a:p>
          <a:p>
            <a:pPr marL="342900" indent="-342900">
              <a:spcBef>
                <a:spcPct val="20000"/>
              </a:spcBef>
              <a:buFont typeface="Arial" panose="020B0604020202020204" pitchFamily="34" charset="0"/>
              <a:buChar char="•"/>
            </a:pPr>
            <a:r>
              <a:rPr lang="tr-TR" sz="2400" dirty="0"/>
              <a:t>Hayata hazırlar.</a:t>
            </a:r>
          </a:p>
          <a:p>
            <a:pPr marL="342900" indent="-342900">
              <a:spcBef>
                <a:spcPct val="20000"/>
              </a:spcBef>
              <a:buFont typeface="Arial" panose="020B0604020202020204" pitchFamily="34" charset="0"/>
              <a:buChar char="•"/>
            </a:pPr>
            <a:r>
              <a:rPr lang="tr-TR" sz="2400" dirty="0"/>
              <a:t>Erken yaşta bilgi ve becerileri geliştirir.</a:t>
            </a:r>
          </a:p>
          <a:p>
            <a:pPr marL="342900" indent="-342900">
              <a:spcBef>
                <a:spcPct val="20000"/>
              </a:spcBef>
              <a:buFont typeface="Arial" panose="020B0604020202020204" pitchFamily="34" charset="0"/>
              <a:buChar char="•"/>
            </a:pPr>
            <a:r>
              <a:rPr lang="tr-TR" sz="2400" dirty="0"/>
              <a:t>Sürekli mesleki gelişim sağlar, hayat boyu başarı kazandırır.</a:t>
            </a:r>
          </a:p>
          <a:p>
            <a:pPr marL="342900" indent="-342900">
              <a:spcBef>
                <a:spcPct val="20000"/>
              </a:spcBef>
              <a:buFont typeface="Arial" panose="020B0604020202020204" pitchFamily="34" charset="0"/>
              <a:buChar char="•"/>
            </a:pPr>
            <a:r>
              <a:rPr lang="tr-TR" sz="2400" dirty="0"/>
              <a:t>Çeşitli mesleklerle ilgili uygulamalı becerilerin kazanılmasını sağlar.</a:t>
            </a:r>
          </a:p>
          <a:p>
            <a:pPr marL="342900" indent="-342900">
              <a:spcBef>
                <a:spcPct val="20000"/>
              </a:spcBef>
              <a:buFont typeface="Arial" panose="020B0604020202020204" pitchFamily="34" charset="0"/>
              <a:buChar char="•"/>
            </a:pPr>
            <a:r>
              <a:rPr lang="tr-TR" sz="2400" dirty="0"/>
              <a:t>Anlamlı çalışmalar yaptırır. </a:t>
            </a:r>
          </a:p>
          <a:p>
            <a:pPr marL="342900" indent="-342900">
              <a:spcBef>
                <a:spcPct val="20000"/>
              </a:spcBef>
              <a:buFont typeface="Arial" panose="020B0604020202020204" pitchFamily="34" charset="0"/>
              <a:buChar char="•"/>
            </a:pPr>
            <a:r>
              <a:rPr lang="tr-TR" sz="2400" dirty="0"/>
              <a:t>Ekonomik ve sosyal hayata hazırlar.</a:t>
            </a:r>
          </a:p>
        </p:txBody>
      </p:sp>
      <p:pic>
        <p:nvPicPr>
          <p:cNvPr id="4" name="Resim 3"/>
          <p:cNvPicPr>
            <a:picLocks noChangeAspect="1"/>
          </p:cNvPicPr>
          <p:nvPr/>
        </p:nvPicPr>
        <p:blipFill>
          <a:blip r:embed="rId3"/>
          <a:stretch>
            <a:fillRect/>
          </a:stretch>
        </p:blipFill>
        <p:spPr>
          <a:xfrm>
            <a:off x="2623919" y="5395483"/>
            <a:ext cx="5359870" cy="1492518"/>
          </a:xfrm>
          <a:prstGeom prst="rect">
            <a:avLst/>
          </a:prstGeom>
        </p:spPr>
      </p:pic>
      <p:sp>
        <p:nvSpPr>
          <p:cNvPr id="6" name="Dikdörtgen 5"/>
          <p:cNvSpPr/>
          <p:nvPr/>
        </p:nvSpPr>
        <p:spPr>
          <a:xfrm>
            <a:off x="5457007" y="6703335"/>
            <a:ext cx="2162989" cy="184666"/>
          </a:xfrm>
          <a:prstGeom prst="rect">
            <a:avLst/>
          </a:prstGeom>
        </p:spPr>
        <p:txBody>
          <a:bodyPr wrap="square">
            <a:spAutoFit/>
          </a:bodyPr>
          <a:lstStyle/>
          <a:p>
            <a:r>
              <a:rPr lang="tr-TR" sz="600" dirty="0">
                <a:hlinkClick r:id="rId4"/>
              </a:rPr>
              <a:t>https://</a:t>
            </a:r>
            <a:r>
              <a:rPr lang="tr-TR" sz="600" dirty="0" smtClean="0">
                <a:hlinkClick r:id="rId4"/>
              </a:rPr>
              <a:t>meslegimhayatim.meb.gov.tr/dijital/endustri-40</a:t>
            </a:r>
            <a:r>
              <a:rPr lang="tr-TR" sz="600" dirty="0" smtClean="0"/>
              <a:t> </a:t>
            </a:r>
            <a:endParaRPr lang="tr-TR" sz="600" dirty="0"/>
          </a:p>
        </p:txBody>
      </p:sp>
    </p:spTree>
    <p:extLst>
      <p:ext uri="{BB962C8B-B14F-4D97-AF65-F5344CB8AC3E}">
        <p14:creationId xmlns:p14="http://schemas.microsoft.com/office/powerpoint/2010/main" val="1394122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Kalkınma Sırrı: Meslek Liseleri</a:t>
            </a:r>
            <a:endParaRPr lang="tr-TR"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30</a:t>
            </a:fld>
            <a:endParaRPr lang="en-US"/>
          </a:p>
        </p:txBody>
      </p:sp>
      <p:sp>
        <p:nvSpPr>
          <p:cNvPr id="5" name="Dikdörtgen 4"/>
          <p:cNvSpPr/>
          <p:nvPr/>
        </p:nvSpPr>
        <p:spPr>
          <a:xfrm>
            <a:off x="1651818" y="1490927"/>
            <a:ext cx="7034982"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a:t>Sanayileşme ile beraber </a:t>
            </a:r>
            <a:r>
              <a:rPr lang="tr-TR" sz="2400" dirty="0" smtClean="0"/>
              <a:t>teknik </a:t>
            </a:r>
            <a:r>
              <a:rPr lang="tr-TR" sz="2400" dirty="0"/>
              <a:t>alanlarda insan gücü ihtiyacı her geçen gün artmaktadır. </a:t>
            </a:r>
          </a:p>
          <a:p>
            <a:pPr marL="342900" indent="-342900">
              <a:spcBef>
                <a:spcPct val="20000"/>
              </a:spcBef>
              <a:buFont typeface="Arial" panose="020B0604020202020204" pitchFamily="34" charset="0"/>
              <a:buChar char="•"/>
            </a:pPr>
            <a:r>
              <a:rPr lang="tr-TR" sz="2400" dirty="0"/>
              <a:t>Sektörlerin </a:t>
            </a:r>
            <a:r>
              <a:rPr lang="tr-TR" sz="2400" dirty="0" smtClean="0"/>
              <a:t>ilgili</a:t>
            </a:r>
            <a:r>
              <a:rPr lang="tr-TR" sz="2400" dirty="0"/>
              <a:t>, kabiliyetli ve iyi yetişmiş insan kaynaklarına ihtiyaçları hızla çoğalmaktadır. </a:t>
            </a:r>
          </a:p>
          <a:p>
            <a:pPr marL="342900" indent="-342900">
              <a:spcBef>
                <a:spcPct val="20000"/>
              </a:spcBef>
              <a:buFont typeface="Arial" panose="020B0604020202020204" pitchFamily="34" charset="0"/>
              <a:buChar char="•"/>
            </a:pPr>
            <a:r>
              <a:rPr lang="tr-TR" sz="2400" dirty="0"/>
              <a:t>Gelişmiş ülkelerin ekonomik kalkınmasında mesleki ve teknik eğitimin önemi aşikardır.</a:t>
            </a:r>
          </a:p>
          <a:p>
            <a:pPr marL="342900" indent="-342900">
              <a:spcBef>
                <a:spcPct val="20000"/>
              </a:spcBef>
              <a:buFont typeface="Arial" panose="020B0604020202020204" pitchFamily="34" charset="0"/>
              <a:buChar char="•"/>
            </a:pPr>
            <a:r>
              <a:rPr lang="tr-TR" sz="2400" dirty="0"/>
              <a:t>Meslek liselerinde, sektörün talep ettiği yetkinliklere uygun içerik ile 9. sınıfta alan dersleri başlamaktadır.</a:t>
            </a:r>
          </a:p>
        </p:txBody>
      </p:sp>
      <p:pic>
        <p:nvPicPr>
          <p:cNvPr id="4" name="Resim 3"/>
          <p:cNvPicPr>
            <a:picLocks noChangeAspect="1"/>
          </p:cNvPicPr>
          <p:nvPr/>
        </p:nvPicPr>
        <p:blipFill>
          <a:blip r:embed="rId3"/>
          <a:stretch>
            <a:fillRect/>
          </a:stretch>
        </p:blipFill>
        <p:spPr>
          <a:xfrm>
            <a:off x="2757007" y="5353356"/>
            <a:ext cx="5400000" cy="1504644"/>
          </a:xfrm>
          <a:prstGeom prst="rect">
            <a:avLst/>
          </a:prstGeom>
        </p:spPr>
      </p:pic>
    </p:spTree>
    <p:extLst>
      <p:ext uri="{BB962C8B-B14F-4D97-AF65-F5344CB8AC3E}">
        <p14:creationId xmlns:p14="http://schemas.microsoft.com/office/powerpoint/2010/main" val="28776962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Kalkınma Sırrı: Meslek Liseleri</a:t>
            </a:r>
            <a:endParaRPr lang="tr-TR"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31</a:t>
            </a:fld>
            <a:endParaRPr lang="en-US"/>
          </a:p>
        </p:txBody>
      </p:sp>
      <p:sp>
        <p:nvSpPr>
          <p:cNvPr id="5" name="Dikdörtgen 4"/>
          <p:cNvSpPr/>
          <p:nvPr/>
        </p:nvSpPr>
        <p:spPr>
          <a:xfrm>
            <a:off x="1651818" y="1490927"/>
            <a:ext cx="7034982"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a:t>Ulusal ve uluslararası meslek standartlarına uygun eğitim kalkınmanın potansiyeli olarak gözüküyor. </a:t>
            </a:r>
          </a:p>
          <a:p>
            <a:pPr marL="342900" indent="-342900">
              <a:spcBef>
                <a:spcPct val="20000"/>
              </a:spcBef>
              <a:buFont typeface="Arial" panose="020B0604020202020204" pitchFamily="34" charset="0"/>
              <a:buChar char="•"/>
            </a:pPr>
            <a:r>
              <a:rPr lang="tr-TR" sz="2400" dirty="0"/>
              <a:t>İşbaşı eğitim, </a:t>
            </a:r>
          </a:p>
          <a:p>
            <a:pPr marL="342900" indent="-342900">
              <a:spcBef>
                <a:spcPct val="20000"/>
              </a:spcBef>
              <a:buFont typeface="Arial" panose="020B0604020202020204" pitchFamily="34" charset="0"/>
              <a:buChar char="•"/>
            </a:pPr>
            <a:r>
              <a:rPr lang="tr-TR" sz="2400" dirty="0"/>
              <a:t>Becerilerini geliştirilmesi, </a:t>
            </a:r>
          </a:p>
          <a:p>
            <a:pPr marL="342900" indent="-342900">
              <a:spcBef>
                <a:spcPct val="20000"/>
              </a:spcBef>
              <a:buFont typeface="Arial" panose="020B0604020202020204" pitchFamily="34" charset="0"/>
              <a:buChar char="•"/>
            </a:pPr>
            <a:r>
              <a:rPr lang="tr-TR" sz="2400" dirty="0"/>
              <a:t>Ticareti öğrenme, </a:t>
            </a:r>
            <a:r>
              <a:rPr lang="tr-TR" sz="2400" dirty="0" smtClean="0"/>
              <a:t>döner </a:t>
            </a:r>
            <a:r>
              <a:rPr lang="tr-TR" sz="2400" dirty="0"/>
              <a:t>sermaye, </a:t>
            </a:r>
          </a:p>
          <a:p>
            <a:pPr marL="342900" indent="-342900">
              <a:spcBef>
                <a:spcPct val="20000"/>
              </a:spcBef>
              <a:buFont typeface="Arial" panose="020B0604020202020204" pitchFamily="34" charset="0"/>
              <a:buChar char="•"/>
            </a:pPr>
            <a:r>
              <a:rPr lang="tr-TR" sz="2400" dirty="0"/>
              <a:t>Sektör ile uyumlu eğitim, iş birliktelikleri, </a:t>
            </a:r>
          </a:p>
          <a:p>
            <a:pPr marL="342900" indent="-342900">
              <a:spcBef>
                <a:spcPct val="20000"/>
              </a:spcBef>
              <a:buFont typeface="Arial" panose="020B0604020202020204" pitchFamily="34" charset="0"/>
              <a:buChar char="•"/>
            </a:pPr>
            <a:r>
              <a:rPr lang="tr-TR" sz="2400" dirty="0"/>
              <a:t>Buluş, patent, marka </a:t>
            </a:r>
          </a:p>
          <a:p>
            <a:pPr marL="342900" indent="-342900">
              <a:spcBef>
                <a:spcPct val="20000"/>
              </a:spcBef>
              <a:buFont typeface="Arial" panose="020B0604020202020204" pitchFamily="34" charset="0"/>
              <a:buChar char="•"/>
            </a:pPr>
            <a:r>
              <a:rPr lang="tr-TR" sz="2400" dirty="0"/>
              <a:t>Üreten okullar kalkınmanın sırrı olarak hak ettiği yeri alıyor.</a:t>
            </a:r>
          </a:p>
        </p:txBody>
      </p:sp>
      <p:pic>
        <p:nvPicPr>
          <p:cNvPr id="4" name="Resim 3"/>
          <p:cNvPicPr>
            <a:picLocks noChangeAspect="1"/>
          </p:cNvPicPr>
          <p:nvPr/>
        </p:nvPicPr>
        <p:blipFill>
          <a:blip r:embed="rId3"/>
          <a:stretch>
            <a:fillRect/>
          </a:stretch>
        </p:blipFill>
        <p:spPr>
          <a:xfrm>
            <a:off x="2757007" y="5361464"/>
            <a:ext cx="5400000" cy="1496536"/>
          </a:xfrm>
          <a:prstGeom prst="rect">
            <a:avLst/>
          </a:prstGeom>
        </p:spPr>
      </p:pic>
    </p:spTree>
    <p:extLst>
      <p:ext uri="{BB962C8B-B14F-4D97-AF65-F5344CB8AC3E}">
        <p14:creationId xmlns:p14="http://schemas.microsoft.com/office/powerpoint/2010/main" val="12423903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Çocuklarımız</a:t>
            </a:r>
            <a:r>
              <a:rPr lang="en-US" sz="2800" b="1" dirty="0" smtClean="0"/>
              <a:t> </a:t>
            </a:r>
            <a:r>
              <a:rPr lang="tr-TR" sz="2800" b="1" dirty="0" smtClean="0"/>
              <a:t>İlgileri</a:t>
            </a:r>
            <a:r>
              <a:rPr lang="en-US" sz="2800" b="1" dirty="0" smtClean="0"/>
              <a:t> </a:t>
            </a:r>
            <a:r>
              <a:rPr lang="tr-TR" sz="2800" b="1" dirty="0" smtClean="0"/>
              <a:t>Varsa</a:t>
            </a:r>
            <a:r>
              <a:rPr lang="en-US" sz="2800" b="1" dirty="0" smtClean="0"/>
              <a:t> </a:t>
            </a:r>
            <a:r>
              <a:rPr lang="tr-TR" sz="2800" b="1" dirty="0" smtClean="0"/>
              <a:t>Mesleklerini</a:t>
            </a:r>
            <a:r>
              <a:rPr lang="en-US" sz="2800" b="1" dirty="0" smtClean="0"/>
              <a:t> </a:t>
            </a:r>
            <a:r>
              <a:rPr lang="tr-TR" sz="2800" b="1" dirty="0" smtClean="0"/>
              <a:t>Erkenden</a:t>
            </a:r>
            <a:r>
              <a:rPr lang="en-US" sz="2800" b="1" dirty="0" smtClean="0"/>
              <a:t> </a:t>
            </a:r>
            <a:r>
              <a:rPr lang="tr-TR" sz="2800" b="1" dirty="0" smtClean="0"/>
              <a:t>Seçebilirler</a:t>
            </a:r>
            <a:endParaRPr lang="tr-TR"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32</a:t>
            </a:fld>
            <a:endParaRPr lang="en-US"/>
          </a:p>
        </p:txBody>
      </p:sp>
      <p:sp>
        <p:nvSpPr>
          <p:cNvPr id="5" name="Dikdörtgen 4"/>
          <p:cNvSpPr/>
          <p:nvPr/>
        </p:nvSpPr>
        <p:spPr>
          <a:xfrm>
            <a:off x="1651818" y="1490927"/>
            <a:ext cx="7197214"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a:t>Meslek liseleri doğuştan gelen yeteneklerin </a:t>
            </a:r>
            <a:r>
              <a:rPr lang="tr-TR" sz="2400" dirty="0" smtClean="0"/>
              <a:t>geliştirilmesini </a:t>
            </a:r>
            <a:r>
              <a:rPr lang="tr-TR" sz="2400" dirty="0"/>
              <a:t>sağlamaktadır. </a:t>
            </a:r>
          </a:p>
          <a:p>
            <a:pPr marL="342900" indent="-342900">
              <a:spcBef>
                <a:spcPct val="20000"/>
              </a:spcBef>
              <a:buFont typeface="Arial" panose="020B0604020202020204" pitchFamily="34" charset="0"/>
              <a:buChar char="•"/>
            </a:pPr>
            <a:r>
              <a:rPr lang="tr-TR" sz="2400" dirty="0"/>
              <a:t>Hedefleri olan </a:t>
            </a:r>
            <a:r>
              <a:rPr lang="tr-TR" sz="2400" dirty="0" smtClean="0"/>
              <a:t>çocuklarımız </a:t>
            </a:r>
            <a:r>
              <a:rPr lang="tr-TR" sz="2400" dirty="0"/>
              <a:t>daha erken yaşta </a:t>
            </a:r>
            <a:r>
              <a:rPr lang="tr-TR" sz="2400" dirty="0" smtClean="0"/>
              <a:t>mesleki eğitimle çalışacakları </a:t>
            </a:r>
            <a:r>
              <a:rPr lang="tr-TR" sz="2400" dirty="0"/>
              <a:t>iklim şartlarını </a:t>
            </a:r>
            <a:r>
              <a:rPr lang="tr-TR" sz="2400" dirty="0" smtClean="0"/>
              <a:t>bulabilirler. </a:t>
            </a:r>
            <a:endParaRPr lang="tr-TR" sz="2400" dirty="0"/>
          </a:p>
          <a:p>
            <a:pPr marL="342900" indent="-342900">
              <a:spcBef>
                <a:spcPct val="20000"/>
              </a:spcBef>
              <a:buFont typeface="Arial" panose="020B0604020202020204" pitchFamily="34" charset="0"/>
              <a:buChar char="•"/>
            </a:pPr>
            <a:r>
              <a:rPr lang="tr-TR" sz="2400" dirty="0"/>
              <a:t>İnsanlar tarih boyunca her şeyin 4 temel unsurdan (</a:t>
            </a:r>
            <a:r>
              <a:rPr lang="tr-TR" sz="2400" dirty="0" err="1"/>
              <a:t>anâsır</a:t>
            </a:r>
            <a:r>
              <a:rPr lang="tr-TR" sz="2400" dirty="0"/>
              <a:t>-ı </a:t>
            </a:r>
            <a:r>
              <a:rPr lang="tr-TR" sz="2400" dirty="0" err="1"/>
              <a:t>erbaa</a:t>
            </a:r>
            <a:r>
              <a:rPr lang="tr-TR" sz="2400" dirty="0"/>
              <a:t>) oluştuğunu düşünmüşlerdir. </a:t>
            </a:r>
          </a:p>
          <a:p>
            <a:pPr marL="342900" indent="-342900">
              <a:spcBef>
                <a:spcPct val="20000"/>
              </a:spcBef>
              <a:buFont typeface="Arial" panose="020B0604020202020204" pitchFamily="34" charset="0"/>
              <a:buChar char="•"/>
            </a:pPr>
            <a:r>
              <a:rPr lang="tr-TR" sz="2400" dirty="0"/>
              <a:t>Geleceğin ulu çınarları olacak çocuklarımız, bir tohum misali, toprakla, suyla, hava ve güneş ile meslek liselerinde uygun ortamları bulabilmektedirler. </a:t>
            </a:r>
          </a:p>
        </p:txBody>
      </p:sp>
      <p:pic>
        <p:nvPicPr>
          <p:cNvPr id="4" name="Resim 3"/>
          <p:cNvPicPr>
            <a:picLocks noChangeAspect="1"/>
          </p:cNvPicPr>
          <p:nvPr/>
        </p:nvPicPr>
        <p:blipFill>
          <a:blip r:embed="rId3"/>
          <a:stretch>
            <a:fillRect/>
          </a:stretch>
        </p:blipFill>
        <p:spPr>
          <a:xfrm>
            <a:off x="3551595" y="5668619"/>
            <a:ext cx="4320000" cy="1211870"/>
          </a:xfrm>
          <a:prstGeom prst="rect">
            <a:avLst/>
          </a:prstGeom>
        </p:spPr>
      </p:pic>
    </p:spTree>
    <p:extLst>
      <p:ext uri="{BB962C8B-B14F-4D97-AF65-F5344CB8AC3E}">
        <p14:creationId xmlns:p14="http://schemas.microsoft.com/office/powerpoint/2010/main" val="19939363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en-US" sz="2800" b="1" dirty="0" err="1"/>
              <a:t>Çocuklarımız</a:t>
            </a:r>
            <a:r>
              <a:rPr lang="en-US" sz="2800" b="1" dirty="0"/>
              <a:t> </a:t>
            </a:r>
            <a:r>
              <a:rPr lang="en-US" sz="2800" b="1" dirty="0" err="1"/>
              <a:t>İlgileri</a:t>
            </a:r>
            <a:r>
              <a:rPr lang="en-US" sz="2800" b="1" dirty="0"/>
              <a:t> </a:t>
            </a:r>
            <a:r>
              <a:rPr lang="en-US" sz="2800" b="1" dirty="0" err="1"/>
              <a:t>Varsa</a:t>
            </a:r>
            <a:r>
              <a:rPr lang="en-US" sz="2800" b="1" dirty="0"/>
              <a:t> </a:t>
            </a:r>
            <a:r>
              <a:rPr lang="en-US" sz="2800" b="1" dirty="0" err="1"/>
              <a:t>Meslekleri</a:t>
            </a:r>
            <a:r>
              <a:rPr lang="tr-TR" sz="2800" b="1" dirty="0" err="1"/>
              <a:t>ni</a:t>
            </a:r>
            <a:r>
              <a:rPr lang="en-US" sz="2800" b="1" dirty="0"/>
              <a:t> </a:t>
            </a:r>
            <a:r>
              <a:rPr lang="en-US" sz="2800" b="1" dirty="0" err="1"/>
              <a:t>Erkenden</a:t>
            </a:r>
            <a:r>
              <a:rPr lang="en-US" sz="2800" b="1" dirty="0"/>
              <a:t> </a:t>
            </a:r>
            <a:r>
              <a:rPr lang="en-US" sz="2800" b="1" dirty="0" err="1"/>
              <a:t>Seçebilirler</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33</a:t>
            </a:fld>
            <a:endParaRPr lang="en-US"/>
          </a:p>
        </p:txBody>
      </p:sp>
      <p:sp>
        <p:nvSpPr>
          <p:cNvPr id="5" name="Dikdörtgen 4"/>
          <p:cNvSpPr/>
          <p:nvPr/>
        </p:nvSpPr>
        <p:spPr>
          <a:xfrm>
            <a:off x="1651818" y="1490927"/>
            <a:ext cx="7034982"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a:t>2023 </a:t>
            </a:r>
            <a:r>
              <a:rPr lang="tr-TR" sz="2400" dirty="0" smtClean="0"/>
              <a:t>Eğitim </a:t>
            </a:r>
            <a:r>
              <a:rPr lang="tr-TR" sz="2400" dirty="0"/>
              <a:t>Vizyonu ile meslek liselerinde çocuklarımıza nitelikli ve kapsayıcı fırsatlar verilmektedir. </a:t>
            </a:r>
          </a:p>
          <a:p>
            <a:pPr marL="342900" indent="-342900">
              <a:spcBef>
                <a:spcPct val="20000"/>
              </a:spcBef>
              <a:buFont typeface="Arial" panose="020B0604020202020204" pitchFamily="34" charset="0"/>
              <a:buChar char="•"/>
            </a:pPr>
            <a:r>
              <a:rPr lang="tr-TR" sz="2400" dirty="0"/>
              <a:t>Çocuklarımız insani, ahlaki, millî ve manevi değerleri ile donatılarak, kendilerini daha iyi </a:t>
            </a:r>
            <a:r>
              <a:rPr lang="tr-TR" sz="2400" dirty="0" smtClean="0"/>
              <a:t>tanımaları </a:t>
            </a:r>
            <a:r>
              <a:rPr lang="tr-TR" sz="2400" dirty="0"/>
              <a:t>ve çevre duyarlılıkları gelişerek eğitim ve öğretimlerine devam etmektedirler. </a:t>
            </a:r>
          </a:p>
        </p:txBody>
      </p:sp>
      <p:pic>
        <p:nvPicPr>
          <p:cNvPr id="4" name="Resim 3"/>
          <p:cNvPicPr>
            <a:picLocks noChangeAspect="1"/>
          </p:cNvPicPr>
          <p:nvPr/>
        </p:nvPicPr>
        <p:blipFill>
          <a:blip r:embed="rId3"/>
          <a:stretch>
            <a:fillRect/>
          </a:stretch>
        </p:blipFill>
        <p:spPr>
          <a:xfrm>
            <a:off x="3657007" y="4306528"/>
            <a:ext cx="3600000" cy="2551471"/>
          </a:xfrm>
          <a:prstGeom prst="rect">
            <a:avLst/>
          </a:prstGeom>
        </p:spPr>
      </p:pic>
    </p:spTree>
    <p:extLst>
      <p:ext uri="{BB962C8B-B14F-4D97-AF65-F5344CB8AC3E}">
        <p14:creationId xmlns:p14="http://schemas.microsoft.com/office/powerpoint/2010/main" val="3577852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en-US" sz="2800" b="1" dirty="0" err="1"/>
              <a:t>Çocuklarımız</a:t>
            </a:r>
            <a:r>
              <a:rPr lang="en-US" sz="2800" b="1" dirty="0"/>
              <a:t> </a:t>
            </a:r>
            <a:r>
              <a:rPr lang="en-US" sz="2800" b="1" dirty="0" err="1"/>
              <a:t>İlgileri</a:t>
            </a:r>
            <a:r>
              <a:rPr lang="en-US" sz="2800" b="1" dirty="0"/>
              <a:t> </a:t>
            </a:r>
            <a:r>
              <a:rPr lang="en-US" sz="2800" b="1" dirty="0" err="1"/>
              <a:t>Varsa</a:t>
            </a:r>
            <a:r>
              <a:rPr lang="en-US" sz="2800" b="1" dirty="0"/>
              <a:t> </a:t>
            </a:r>
            <a:r>
              <a:rPr lang="en-US" sz="2800" b="1" dirty="0" err="1"/>
              <a:t>Meslekleri</a:t>
            </a:r>
            <a:r>
              <a:rPr lang="tr-TR" sz="2800" b="1" dirty="0" err="1"/>
              <a:t>ni</a:t>
            </a:r>
            <a:r>
              <a:rPr lang="en-US" sz="2800" b="1" dirty="0"/>
              <a:t> </a:t>
            </a:r>
            <a:r>
              <a:rPr lang="en-US" sz="2800" b="1" dirty="0" err="1"/>
              <a:t>Erkenden</a:t>
            </a:r>
            <a:r>
              <a:rPr lang="en-US" sz="2800" b="1" dirty="0"/>
              <a:t> </a:t>
            </a:r>
            <a:r>
              <a:rPr lang="en-US" sz="2800" b="1" dirty="0" err="1"/>
              <a:t>Seçebilirler</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34</a:t>
            </a:fld>
            <a:endParaRPr lang="en-US"/>
          </a:p>
        </p:txBody>
      </p:sp>
      <p:sp>
        <p:nvSpPr>
          <p:cNvPr id="5" name="Dikdörtgen 4"/>
          <p:cNvSpPr/>
          <p:nvPr/>
        </p:nvSpPr>
        <p:spPr>
          <a:xfrm>
            <a:off x="1651818" y="1490927"/>
            <a:ext cx="7034982"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a:t>Çocuklarımız yeteneklerine güveniyorsa, araştırma, geliştirme ve uygulama yapmayı </a:t>
            </a:r>
            <a:r>
              <a:rPr lang="tr-TR" sz="2400" dirty="0" smtClean="0"/>
              <a:t>seviyorsalar </a:t>
            </a:r>
            <a:r>
              <a:rPr lang="tr-TR" sz="2400" dirty="0"/>
              <a:t>meslek liselerini tercih edebilirler. </a:t>
            </a:r>
          </a:p>
          <a:p>
            <a:pPr marL="342900" indent="-342900">
              <a:spcBef>
                <a:spcPct val="20000"/>
              </a:spcBef>
              <a:buFont typeface="Arial" panose="020B0604020202020204" pitchFamily="34" charset="0"/>
              <a:buChar char="•"/>
            </a:pPr>
            <a:r>
              <a:rPr lang="tr-TR" sz="2400" dirty="0"/>
              <a:t>Çocuklarımız meslek liselerinde sorunları şikayete değil, projeye dönüştürebilmeyi öğrenmektedirler. </a:t>
            </a:r>
          </a:p>
          <a:p>
            <a:pPr marL="342900" indent="-342900">
              <a:spcBef>
                <a:spcPct val="20000"/>
              </a:spcBef>
              <a:buFont typeface="Arial" panose="020B0604020202020204" pitchFamily="34" charset="0"/>
              <a:buChar char="•"/>
            </a:pPr>
            <a:r>
              <a:rPr lang="tr-TR" sz="2400" dirty="0"/>
              <a:t>Disiplini, takım halinde çalışmayı, evrensel düşünmeyi yaşayarak öğreniyorlar. </a:t>
            </a:r>
          </a:p>
          <a:p>
            <a:pPr marL="342900" indent="-342900">
              <a:spcBef>
                <a:spcPct val="20000"/>
              </a:spcBef>
              <a:buFont typeface="Arial" panose="020B0604020202020204" pitchFamily="34" charset="0"/>
              <a:buChar char="•"/>
            </a:pPr>
            <a:r>
              <a:rPr lang="tr-TR" sz="2400" dirty="0"/>
              <a:t>Meslek liselerinde Ahilik kültürü, milli, manevi ve ahlaki değerleri yaşararak mutlu olmanın genlerini çözüyorlar. </a:t>
            </a:r>
          </a:p>
        </p:txBody>
      </p:sp>
    </p:spTree>
    <p:extLst>
      <p:ext uri="{BB962C8B-B14F-4D97-AF65-F5344CB8AC3E}">
        <p14:creationId xmlns:p14="http://schemas.microsoft.com/office/powerpoint/2010/main" val="11953632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6" name="Picture 5" descr="ITU_LOGO_PT29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929" y="1984574"/>
            <a:ext cx="1858675" cy="1065099"/>
          </a:xfrm>
          <a:prstGeom prst="rect">
            <a:avLst/>
          </a:prstGeom>
        </p:spPr>
      </p:pic>
      <p:pic>
        <p:nvPicPr>
          <p:cNvPr id="2" name="Picture 1">
            <a:extLst>
              <a:ext uri="{FF2B5EF4-FFF2-40B4-BE49-F238E27FC236}">
                <a16:creationId xmlns:a16="http://schemas.microsoft.com/office/drawing/2014/main" id="{EB0E2577-3079-F049-BD5D-98906FA85AF8}"/>
              </a:ext>
            </a:extLst>
          </p:cNvPr>
          <p:cNvPicPr>
            <a:picLocks noChangeAspect="1"/>
          </p:cNvPicPr>
          <p:nvPr/>
        </p:nvPicPr>
        <p:blipFill>
          <a:blip r:embed="rId4"/>
          <a:stretch>
            <a:fillRect/>
          </a:stretch>
        </p:blipFill>
        <p:spPr>
          <a:xfrm>
            <a:off x="2169018" y="3547506"/>
            <a:ext cx="4927600" cy="1346200"/>
          </a:xfrm>
          <a:prstGeom prst="rect">
            <a:avLst/>
          </a:prstGeom>
        </p:spPr>
      </p:pic>
      <p:sp>
        <p:nvSpPr>
          <p:cNvPr id="3" name="Slayt Numarası Yer Tutucusu 2"/>
          <p:cNvSpPr>
            <a:spLocks noGrp="1"/>
          </p:cNvSpPr>
          <p:nvPr>
            <p:ph type="sldNum" sz="quarter" idx="12"/>
          </p:nvPr>
        </p:nvSpPr>
        <p:spPr/>
        <p:txBody>
          <a:bodyPr/>
          <a:lstStyle/>
          <a:p>
            <a:fld id="{77D6CD2C-A168-2044-B254-D306C4305C2F}" type="slidenum">
              <a:rPr lang="en-US" smtClean="0"/>
              <a:t>35</a:t>
            </a:fld>
            <a:endParaRPr lang="en-US"/>
          </a:p>
        </p:txBody>
      </p:sp>
    </p:spTree>
    <p:extLst>
      <p:ext uri="{BB962C8B-B14F-4D97-AF65-F5344CB8AC3E}">
        <p14:creationId xmlns:p14="http://schemas.microsoft.com/office/powerpoint/2010/main" val="407843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77D6CD2C-A168-2044-B254-D306C4305C2F}" type="slidenum">
              <a:rPr lang="en-US" smtClean="0"/>
              <a:t>36</a:t>
            </a:fld>
            <a:endParaRPr lang="en-US"/>
          </a:p>
        </p:txBody>
      </p:sp>
      <p:pic>
        <p:nvPicPr>
          <p:cNvPr id="7" name="Resim 6"/>
          <p:cNvPicPr>
            <a:picLocks noChangeAspect="1"/>
          </p:cNvPicPr>
          <p:nvPr/>
        </p:nvPicPr>
        <p:blipFill>
          <a:blip r:embed="rId2"/>
          <a:stretch>
            <a:fillRect/>
          </a:stretch>
        </p:blipFill>
        <p:spPr>
          <a:xfrm>
            <a:off x="0" y="58993"/>
            <a:ext cx="9190828" cy="6548284"/>
          </a:xfrm>
          <a:prstGeom prst="rect">
            <a:avLst/>
          </a:prstGeom>
        </p:spPr>
      </p:pic>
    </p:spTree>
    <p:extLst>
      <p:ext uri="{BB962C8B-B14F-4D97-AF65-F5344CB8AC3E}">
        <p14:creationId xmlns:p14="http://schemas.microsoft.com/office/powerpoint/2010/main" val="26918598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en-US" sz="2800" b="1" dirty="0"/>
              <a:t>İTÜ </a:t>
            </a:r>
            <a:r>
              <a:rPr lang="tr-TR" sz="2800" b="1" dirty="0" smtClean="0"/>
              <a:t>MTAL </a:t>
            </a:r>
            <a:r>
              <a:rPr lang="en-US" sz="2800" b="1" dirty="0" smtClean="0"/>
              <a:t>TARİHÇE</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37</a:t>
            </a:fld>
            <a:endParaRPr lang="en-US"/>
          </a:p>
        </p:txBody>
      </p:sp>
      <p:sp>
        <p:nvSpPr>
          <p:cNvPr id="5" name="Dikdörtgen 4"/>
          <p:cNvSpPr/>
          <p:nvPr/>
        </p:nvSpPr>
        <p:spPr>
          <a:xfrm>
            <a:off x="1770015" y="1323783"/>
            <a:ext cx="7128180" cy="5397692"/>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smtClean="0"/>
              <a:t>1884 Heybeliada, Leyli </a:t>
            </a:r>
            <a:r>
              <a:rPr lang="tr-TR" sz="2400" dirty="0"/>
              <a:t>Tüccar Kaptan </a:t>
            </a:r>
            <a:r>
              <a:rPr lang="tr-TR" sz="2400" dirty="0" smtClean="0"/>
              <a:t>Mektebi, İTÜ Denizcilik Fakültesi,</a:t>
            </a:r>
          </a:p>
          <a:p>
            <a:pPr marL="342900" indent="-342900">
              <a:spcBef>
                <a:spcPct val="20000"/>
              </a:spcBef>
              <a:buFont typeface="Arial" panose="020B0604020202020204" pitchFamily="34" charset="0"/>
              <a:buChar char="•"/>
            </a:pPr>
            <a:r>
              <a:rPr lang="tr-TR" sz="2400" dirty="0"/>
              <a:t>1909 </a:t>
            </a:r>
            <a:r>
              <a:rPr lang="tr-TR" sz="2400" dirty="0" err="1"/>
              <a:t>Azapkapı</a:t>
            </a:r>
            <a:r>
              <a:rPr lang="tr-TR" sz="2400" dirty="0"/>
              <a:t>, </a:t>
            </a:r>
            <a:r>
              <a:rPr lang="tr-TR" sz="2400" dirty="0" smtClean="0"/>
              <a:t>Millî </a:t>
            </a:r>
            <a:r>
              <a:rPr lang="tr-TR" sz="2400" dirty="0"/>
              <a:t>ve Hususi Ticaret-i Bahriye Kaptan ve Çarkçı </a:t>
            </a:r>
            <a:r>
              <a:rPr lang="tr-TR" sz="2400" dirty="0" smtClean="0"/>
              <a:t>Mektebi, Kaptan  </a:t>
            </a:r>
            <a:r>
              <a:rPr lang="tr-TR" sz="2400" dirty="0"/>
              <a:t>Hamit Naci </a:t>
            </a:r>
            <a:r>
              <a:rPr lang="tr-TR" sz="2400" dirty="0" smtClean="0"/>
              <a:t>Özdeş</a:t>
            </a:r>
          </a:p>
          <a:p>
            <a:pPr marL="342900" indent="-342900">
              <a:spcBef>
                <a:spcPct val="20000"/>
              </a:spcBef>
              <a:buFont typeface="Arial" panose="020B0604020202020204" pitchFamily="34" charset="0"/>
              <a:buChar char="•"/>
            </a:pPr>
            <a:r>
              <a:rPr lang="tr-TR" sz="2400" dirty="0" smtClean="0"/>
              <a:t>1928 Ortaköy</a:t>
            </a:r>
            <a:r>
              <a:rPr lang="tr-TR" sz="2400" dirty="0"/>
              <a:t>, Âli Deniz Ticaret </a:t>
            </a:r>
            <a:r>
              <a:rPr lang="tr-TR" sz="2400" dirty="0" smtClean="0"/>
              <a:t>Mektebi</a:t>
            </a:r>
          </a:p>
          <a:p>
            <a:pPr marL="342900" indent="-342900">
              <a:spcBef>
                <a:spcPct val="20000"/>
              </a:spcBef>
              <a:buFont typeface="Arial" panose="020B0604020202020204" pitchFamily="34" charset="0"/>
              <a:buChar char="•"/>
            </a:pPr>
            <a:r>
              <a:rPr lang="tr-TR" sz="2400" dirty="0" smtClean="0"/>
              <a:t>1946 Yüksek </a:t>
            </a:r>
            <a:r>
              <a:rPr lang="tr-TR" sz="2400" dirty="0"/>
              <a:t>Denizcilik </a:t>
            </a:r>
            <a:r>
              <a:rPr lang="tr-TR" sz="2400" dirty="0" smtClean="0"/>
              <a:t>Okulu</a:t>
            </a:r>
          </a:p>
          <a:p>
            <a:pPr marL="342900" indent="-342900">
              <a:spcBef>
                <a:spcPct val="20000"/>
              </a:spcBef>
              <a:buFont typeface="Arial" panose="020B0604020202020204" pitchFamily="34" charset="0"/>
              <a:buChar char="•"/>
            </a:pPr>
            <a:r>
              <a:rPr lang="tr-TR" sz="2400" dirty="0"/>
              <a:t>1981 </a:t>
            </a:r>
            <a:r>
              <a:rPr lang="tr-TR" sz="2400" dirty="0" smtClean="0"/>
              <a:t>Tuzla, Denizcilik </a:t>
            </a:r>
            <a:r>
              <a:rPr lang="tr-TR" sz="2400" dirty="0"/>
              <a:t>Yüksek </a:t>
            </a:r>
            <a:r>
              <a:rPr lang="tr-TR" sz="2400" dirty="0" smtClean="0"/>
              <a:t>Okulu</a:t>
            </a:r>
          </a:p>
          <a:p>
            <a:pPr marL="342900" indent="-342900">
              <a:spcBef>
                <a:spcPct val="20000"/>
              </a:spcBef>
              <a:buFont typeface="Arial" panose="020B0604020202020204" pitchFamily="34" charset="0"/>
              <a:buChar char="•"/>
            </a:pPr>
            <a:r>
              <a:rPr lang="tr-TR" sz="2400" dirty="0" smtClean="0"/>
              <a:t>1982 </a:t>
            </a:r>
            <a:r>
              <a:rPr lang="tr-TR" sz="2400" dirty="0" smtClean="0"/>
              <a:t>Ortaköy </a:t>
            </a:r>
            <a:r>
              <a:rPr lang="tr-TR" sz="2400" dirty="0"/>
              <a:t>Denizcilik Meslek </a:t>
            </a:r>
            <a:r>
              <a:rPr lang="tr-TR" sz="2400" dirty="0" smtClean="0"/>
              <a:t>Lisesi</a:t>
            </a:r>
          </a:p>
          <a:p>
            <a:pPr marL="342900" indent="-342900">
              <a:spcBef>
                <a:spcPct val="20000"/>
              </a:spcBef>
              <a:buFont typeface="Arial" panose="020B0604020202020204" pitchFamily="34" charset="0"/>
              <a:buChar char="•"/>
            </a:pPr>
            <a:r>
              <a:rPr lang="tr-TR" sz="2400" dirty="0" smtClean="0"/>
              <a:t>1993 Ziya Kalkavan Mesleki </a:t>
            </a:r>
            <a:r>
              <a:rPr lang="tr-TR" sz="2400" dirty="0"/>
              <a:t>ve Teknik Anadolu </a:t>
            </a:r>
            <a:r>
              <a:rPr lang="tr-TR" sz="2400" dirty="0" smtClean="0"/>
              <a:t>Lisesi, </a:t>
            </a:r>
            <a:r>
              <a:rPr lang="tr-TR" dirty="0" smtClean="0"/>
              <a:t>okul devam etmektedir</a:t>
            </a:r>
          </a:p>
          <a:p>
            <a:pPr marL="342900" indent="-342900">
              <a:spcBef>
                <a:spcPct val="20000"/>
              </a:spcBef>
              <a:buFont typeface="Arial" panose="020B0604020202020204" pitchFamily="34" charset="0"/>
              <a:buChar char="•"/>
            </a:pPr>
            <a:r>
              <a:rPr lang="tr-TR" sz="2400" dirty="0" smtClean="0"/>
              <a:t>2019 </a:t>
            </a:r>
            <a:r>
              <a:rPr lang="tr-TR" sz="2400" dirty="0"/>
              <a:t>İTÜ Mesleki ve Teknik Anadolu </a:t>
            </a:r>
            <a:r>
              <a:rPr lang="tr-TR" sz="2400" dirty="0" smtClean="0"/>
              <a:t>Lisesi</a:t>
            </a:r>
            <a:endParaRPr lang="tr-TR" sz="2400" dirty="0"/>
          </a:p>
        </p:txBody>
      </p:sp>
    </p:spTree>
    <p:extLst>
      <p:ext uri="{BB962C8B-B14F-4D97-AF65-F5344CB8AC3E}">
        <p14:creationId xmlns:p14="http://schemas.microsoft.com/office/powerpoint/2010/main" val="396219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en-US" sz="2800" b="1" dirty="0"/>
              <a:t>İTÜ TARİHÇE</a:t>
            </a:r>
          </a:p>
        </p:txBody>
      </p:sp>
      <p:pic>
        <p:nvPicPr>
          <p:cNvPr id="4" name="Picture 3" descr="ITU_KRONOLOJI_turkce_150419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065" y="1238758"/>
            <a:ext cx="7279935" cy="3527205"/>
          </a:xfrm>
          <a:prstGeom prst="rect">
            <a:avLst/>
          </a:prstGeom>
        </p:spPr>
      </p:pic>
      <p:sp>
        <p:nvSpPr>
          <p:cNvPr id="3" name="Slayt Numarası Yer Tutucusu 2"/>
          <p:cNvSpPr>
            <a:spLocks noGrp="1"/>
          </p:cNvSpPr>
          <p:nvPr>
            <p:ph type="sldNum" sz="quarter" idx="12"/>
          </p:nvPr>
        </p:nvSpPr>
        <p:spPr/>
        <p:txBody>
          <a:bodyPr/>
          <a:lstStyle/>
          <a:p>
            <a:fld id="{77D6CD2C-A168-2044-B254-D306C4305C2F}" type="slidenum">
              <a:rPr lang="en-US" smtClean="0"/>
              <a:t>38</a:t>
            </a:fld>
            <a:endParaRPr lang="en-US"/>
          </a:p>
        </p:txBody>
      </p:sp>
    </p:spTree>
    <p:extLst>
      <p:ext uri="{BB962C8B-B14F-4D97-AF65-F5344CB8AC3E}">
        <p14:creationId xmlns:p14="http://schemas.microsoft.com/office/powerpoint/2010/main" val="39587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791015" y="383878"/>
            <a:ext cx="7352985" cy="955395"/>
          </a:xfrm>
        </p:spPr>
        <p:txBody>
          <a:bodyPr>
            <a:normAutofit/>
          </a:bodyPr>
          <a:lstStyle/>
          <a:p>
            <a:r>
              <a:rPr lang="tr-TR" sz="2800" b="1" dirty="0"/>
              <a:t>İTÜ </a:t>
            </a:r>
            <a:r>
              <a:rPr lang="tr-TR" sz="2800" b="1" dirty="0" smtClean="0"/>
              <a:t>MTAL</a:t>
            </a:r>
            <a:endParaRPr lang="en-US" sz="2800" dirty="0"/>
          </a:p>
        </p:txBody>
      </p:sp>
      <p:sp>
        <p:nvSpPr>
          <p:cNvPr id="3" name="Content Placeholder 2"/>
          <p:cNvSpPr>
            <a:spLocks noGrp="1"/>
          </p:cNvSpPr>
          <p:nvPr>
            <p:ph idx="1"/>
          </p:nvPr>
        </p:nvSpPr>
        <p:spPr>
          <a:xfrm>
            <a:off x="1791016" y="1091421"/>
            <a:ext cx="7290898" cy="5512781"/>
          </a:xfrm>
        </p:spPr>
        <p:txBody>
          <a:bodyPr>
            <a:noAutofit/>
          </a:bodyPr>
          <a:lstStyle/>
          <a:p>
            <a:pPr>
              <a:spcBef>
                <a:spcPts val="0"/>
              </a:spcBef>
            </a:pPr>
            <a:r>
              <a:rPr lang="tr-TR" sz="2400" b="1" dirty="0"/>
              <a:t>Nasıl bir ihtiyaçtan </a:t>
            </a:r>
            <a:r>
              <a:rPr lang="tr-TR" sz="2400" b="1" dirty="0" smtClean="0"/>
              <a:t>doğdu</a:t>
            </a:r>
          </a:p>
          <a:p>
            <a:pPr lvl="1">
              <a:spcBef>
                <a:spcPts val="0"/>
              </a:spcBef>
            </a:pPr>
            <a:r>
              <a:rPr lang="tr-TR" sz="2400" dirty="0" smtClean="0"/>
              <a:t>Meslek liseleri algısının yükseltilmesi,</a:t>
            </a:r>
          </a:p>
          <a:p>
            <a:pPr lvl="1">
              <a:spcBef>
                <a:spcPts val="0"/>
              </a:spcBef>
            </a:pPr>
            <a:r>
              <a:rPr lang="tr-TR" sz="2400" dirty="0" smtClean="0"/>
              <a:t>İTÜ’lüleri </a:t>
            </a:r>
            <a:r>
              <a:rPr lang="tr-TR" sz="2400" dirty="0"/>
              <a:t>henüz lise çağından başlayarak yetiştirmek</a:t>
            </a:r>
            <a:endParaRPr lang="tr-TR" sz="2400" dirty="0" smtClean="0"/>
          </a:p>
          <a:p>
            <a:pPr>
              <a:spcBef>
                <a:spcPts val="0"/>
              </a:spcBef>
            </a:pPr>
            <a:r>
              <a:rPr lang="tr-TR" sz="2400" b="1" dirty="0" smtClean="0"/>
              <a:t>Amaç</a:t>
            </a:r>
          </a:p>
          <a:p>
            <a:pPr lvl="1">
              <a:spcBef>
                <a:spcPts val="0"/>
              </a:spcBef>
            </a:pPr>
            <a:r>
              <a:rPr lang="tr-TR" sz="2400" dirty="0" smtClean="0"/>
              <a:t>Evrensel bakış açısı ile küresel ölçekte ahilik değerleri ile donatılmış insan kaynaklarının yetiştirilmesi,</a:t>
            </a:r>
          </a:p>
          <a:p>
            <a:pPr>
              <a:spcBef>
                <a:spcPts val="0"/>
              </a:spcBef>
            </a:pPr>
            <a:r>
              <a:rPr lang="tr-TR" sz="2400" b="1" dirty="0" smtClean="0"/>
              <a:t>Hedef kitle</a:t>
            </a:r>
          </a:p>
          <a:p>
            <a:pPr lvl="1">
              <a:spcBef>
                <a:spcPts val="0"/>
              </a:spcBef>
            </a:pPr>
            <a:r>
              <a:rPr lang="tr-TR" sz="2400" dirty="0" smtClean="0"/>
              <a:t>Liseye başlayacak yetenekli ve çalışkan tüm gençler,</a:t>
            </a:r>
          </a:p>
          <a:p>
            <a:pPr>
              <a:spcBef>
                <a:spcPts val="0"/>
              </a:spcBef>
            </a:pPr>
            <a:r>
              <a:rPr lang="tr-TR" sz="2400" b="1" dirty="0" smtClean="0"/>
              <a:t>Paydaşlar</a:t>
            </a:r>
          </a:p>
          <a:p>
            <a:pPr lvl="1">
              <a:spcBef>
                <a:spcPts val="0"/>
              </a:spcBef>
            </a:pPr>
            <a:r>
              <a:rPr lang="tr-TR" sz="2400" dirty="0" smtClean="0"/>
              <a:t>MEB, İTÜ, SEKTÖR,</a:t>
            </a:r>
          </a:p>
          <a:p>
            <a:pPr lvl="2">
              <a:spcBef>
                <a:spcPts val="0"/>
              </a:spcBef>
            </a:pPr>
            <a:r>
              <a:rPr lang="tr-TR" sz="2000" dirty="0" smtClean="0"/>
              <a:t>Öğrenci, öğretmen, veli, yönetim, sektör, basın</a:t>
            </a:r>
            <a:endParaRPr lang="tr-TR" sz="2000" dirty="0"/>
          </a:p>
          <a:p>
            <a:pPr>
              <a:spcBef>
                <a:spcPts val="0"/>
              </a:spcBef>
            </a:pPr>
            <a:r>
              <a:rPr lang="tr-TR" sz="2400" b="1" dirty="0" smtClean="0"/>
              <a:t>Kazanımlar</a:t>
            </a:r>
          </a:p>
          <a:p>
            <a:pPr lvl="1">
              <a:spcBef>
                <a:spcPts val="0"/>
              </a:spcBef>
            </a:pPr>
            <a:r>
              <a:rPr lang="tr-TR" sz="2400" dirty="0" smtClean="0"/>
              <a:t>Lisede üniversite, üniversitede uzmanlaşma.</a:t>
            </a:r>
            <a:endParaRPr lang="tr-TR" sz="2400" dirty="0"/>
          </a:p>
        </p:txBody>
      </p:sp>
      <p:sp>
        <p:nvSpPr>
          <p:cNvPr id="2" name="Slayt Numarası Yer Tutucusu 1"/>
          <p:cNvSpPr>
            <a:spLocks noGrp="1"/>
          </p:cNvSpPr>
          <p:nvPr>
            <p:ph type="sldNum" sz="quarter" idx="12"/>
          </p:nvPr>
        </p:nvSpPr>
        <p:spPr/>
        <p:txBody>
          <a:bodyPr/>
          <a:lstStyle/>
          <a:p>
            <a:fld id="{77D6CD2C-A168-2044-B254-D306C4305C2F}" type="slidenum">
              <a:rPr lang="en-US" smtClean="0"/>
              <a:t>39</a:t>
            </a:fld>
            <a:endParaRPr lang="en-US"/>
          </a:p>
        </p:txBody>
      </p:sp>
    </p:spTree>
    <p:extLst>
      <p:ext uri="{BB962C8B-B14F-4D97-AF65-F5344CB8AC3E}">
        <p14:creationId xmlns:p14="http://schemas.microsoft.com/office/powerpoint/2010/main" val="3264265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88913"/>
            <a:ext cx="7373986" cy="1143000"/>
          </a:xfrm>
        </p:spPr>
        <p:txBody>
          <a:bodyPr>
            <a:normAutofit/>
          </a:bodyPr>
          <a:lstStyle/>
          <a:p>
            <a:r>
              <a:rPr lang="tr-TR" sz="2800" b="1" dirty="0" smtClean="0"/>
              <a:t>Dün </a:t>
            </a:r>
            <a:r>
              <a:rPr lang="en-US" sz="2800" b="1" dirty="0" err="1" smtClean="0"/>
              <a:t>Mesleki</a:t>
            </a:r>
            <a:r>
              <a:rPr lang="en-US" sz="2800" b="1" dirty="0" smtClean="0"/>
              <a:t> </a:t>
            </a:r>
            <a:r>
              <a:rPr lang="en-US" sz="2800" b="1" dirty="0" err="1"/>
              <a:t>Eğitim</a:t>
            </a:r>
            <a:endParaRPr lang="en-US"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4</a:t>
            </a:fld>
            <a:endParaRPr lang="en-US"/>
          </a:p>
        </p:txBody>
      </p:sp>
      <p:sp>
        <p:nvSpPr>
          <p:cNvPr id="5" name="Dikdörtgen 4"/>
          <p:cNvSpPr/>
          <p:nvPr/>
        </p:nvSpPr>
        <p:spPr>
          <a:xfrm>
            <a:off x="1651818" y="1490927"/>
            <a:ext cx="7034982" cy="523054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000" dirty="0">
                <a:hlinkClick r:id="rId3"/>
              </a:rPr>
              <a:t>https://</a:t>
            </a:r>
            <a:r>
              <a:rPr lang="tr-TR" sz="2000" dirty="0" smtClean="0">
                <a:hlinkClick r:id="rId3"/>
              </a:rPr>
              <a:t>mtegm.meb.gov.tr/meb_iys_dosyalar/2019_05/30125511_30093130_mesleki_teknik_egitim_kitap.pdf</a:t>
            </a:r>
            <a:r>
              <a:rPr lang="tr-TR" sz="2000" dirty="0" smtClean="0"/>
              <a:t> </a:t>
            </a:r>
            <a:endParaRPr lang="tr-TR" sz="2000" dirty="0"/>
          </a:p>
        </p:txBody>
      </p:sp>
      <p:pic>
        <p:nvPicPr>
          <p:cNvPr id="1026" name="Picture 2" descr="MEB'den Osmanlı'dan günümüze mesleki eğitim tarihine yolculuk kitab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014" y="2712657"/>
            <a:ext cx="7371000" cy="4145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556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791015" y="383878"/>
            <a:ext cx="7352985" cy="955395"/>
          </a:xfrm>
        </p:spPr>
        <p:txBody>
          <a:bodyPr>
            <a:normAutofit/>
          </a:bodyPr>
          <a:lstStyle/>
          <a:p>
            <a:r>
              <a:rPr lang="tr-TR" sz="2800" b="1" dirty="0"/>
              <a:t>İTÜ </a:t>
            </a:r>
            <a:r>
              <a:rPr lang="tr-TR" sz="2800" b="1" dirty="0" smtClean="0"/>
              <a:t>MTAL</a:t>
            </a:r>
            <a:endParaRPr lang="en-US" sz="2800" dirty="0"/>
          </a:p>
        </p:txBody>
      </p:sp>
      <p:sp>
        <p:nvSpPr>
          <p:cNvPr id="3" name="Content Placeholder 2"/>
          <p:cNvSpPr>
            <a:spLocks noGrp="1"/>
          </p:cNvSpPr>
          <p:nvPr>
            <p:ph idx="1"/>
          </p:nvPr>
        </p:nvSpPr>
        <p:spPr>
          <a:xfrm>
            <a:off x="1978902" y="1345218"/>
            <a:ext cx="7103011" cy="5512781"/>
          </a:xfrm>
        </p:spPr>
        <p:txBody>
          <a:bodyPr>
            <a:noAutofit/>
          </a:bodyPr>
          <a:lstStyle/>
          <a:p>
            <a:pPr>
              <a:spcBef>
                <a:spcPts val="0"/>
              </a:spcBef>
            </a:pPr>
            <a:r>
              <a:rPr lang="tr-TR" sz="2400" b="1" dirty="0" smtClean="0"/>
              <a:t>Misyon</a:t>
            </a:r>
          </a:p>
          <a:p>
            <a:pPr lvl="1">
              <a:spcBef>
                <a:spcPts val="0"/>
              </a:spcBef>
            </a:pPr>
            <a:r>
              <a:rPr lang="tr-TR" sz="2200" dirty="0"/>
              <a:t>Okulumuzun varlık nedeni, eğitim alanımız olan mesleklerin öğretiminin devamını temin ve bu öğretimin gelişimi için yüksek öğretime imkan hazırlayan, öğrencilerin </a:t>
            </a:r>
            <a:r>
              <a:rPr lang="tr-TR" sz="2200" dirty="0" smtClean="0"/>
              <a:t>üretkenliklerini </a:t>
            </a:r>
            <a:r>
              <a:rPr lang="tr-TR" sz="2200" dirty="0"/>
              <a:t>destekleyen, meslek eğitiminde teknolojik gelişmelere ve yeniliklere açık ve yenilikleri yakından takip eden donanımlı bireyler yetiştirmektir</a:t>
            </a:r>
            <a:r>
              <a:rPr lang="tr-TR" sz="2200" dirty="0" smtClean="0"/>
              <a:t>.</a:t>
            </a:r>
          </a:p>
          <a:p>
            <a:pPr lvl="1">
              <a:spcBef>
                <a:spcPts val="0"/>
              </a:spcBef>
            </a:pPr>
            <a:endParaRPr lang="tr-TR" sz="2000" dirty="0" smtClean="0"/>
          </a:p>
          <a:p>
            <a:pPr>
              <a:spcBef>
                <a:spcPts val="0"/>
              </a:spcBef>
            </a:pPr>
            <a:r>
              <a:rPr lang="tr-TR" sz="2400" b="1" dirty="0" smtClean="0"/>
              <a:t>Vizyon</a:t>
            </a:r>
          </a:p>
          <a:p>
            <a:pPr lvl="1">
              <a:spcBef>
                <a:spcPts val="0"/>
              </a:spcBef>
            </a:pPr>
            <a:r>
              <a:rPr lang="tr-TR" sz="2200" dirty="0"/>
              <a:t>Ülkemizin ihtiyaç duyduğu donanıma sahip bireyler yetişmesinde öncü ve küresel ölçekte başarı seviyesi yüksek, meslekî ve teknik eğitimde lider okul olmak</a:t>
            </a:r>
            <a:r>
              <a:rPr lang="tr-TR" sz="2200" dirty="0" smtClean="0"/>
              <a:t>.</a:t>
            </a:r>
            <a:endParaRPr lang="tr-TR" sz="2200" dirty="0"/>
          </a:p>
        </p:txBody>
      </p:sp>
      <p:sp>
        <p:nvSpPr>
          <p:cNvPr id="2" name="Slayt Numarası Yer Tutucusu 1"/>
          <p:cNvSpPr>
            <a:spLocks noGrp="1"/>
          </p:cNvSpPr>
          <p:nvPr>
            <p:ph type="sldNum" sz="quarter" idx="12"/>
          </p:nvPr>
        </p:nvSpPr>
        <p:spPr/>
        <p:txBody>
          <a:bodyPr/>
          <a:lstStyle/>
          <a:p>
            <a:fld id="{77D6CD2C-A168-2044-B254-D306C4305C2F}" type="slidenum">
              <a:rPr lang="en-US" smtClean="0"/>
              <a:t>40</a:t>
            </a:fld>
            <a:endParaRPr lang="en-US"/>
          </a:p>
        </p:txBody>
      </p:sp>
    </p:spTree>
    <p:extLst>
      <p:ext uri="{BB962C8B-B14F-4D97-AF65-F5344CB8AC3E}">
        <p14:creationId xmlns:p14="http://schemas.microsoft.com/office/powerpoint/2010/main" val="24320953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791015" y="383878"/>
            <a:ext cx="7352985" cy="1143000"/>
          </a:xfrm>
        </p:spPr>
        <p:txBody>
          <a:bodyPr>
            <a:normAutofit/>
          </a:bodyPr>
          <a:lstStyle/>
          <a:p>
            <a:r>
              <a:rPr lang="tr-TR" sz="2800" b="1" dirty="0"/>
              <a:t>İTÜ ÇATISI ALTINDA NİTELİKLİ MESLEK EĞİTİMİ</a:t>
            </a:r>
            <a:r>
              <a:rPr lang="en-US" sz="2800" dirty="0"/>
              <a:t/>
            </a:r>
            <a:br>
              <a:rPr lang="en-US" sz="2800" dirty="0"/>
            </a:br>
            <a:endParaRPr lang="en-US" sz="2800" dirty="0"/>
          </a:p>
        </p:txBody>
      </p:sp>
      <p:sp>
        <p:nvSpPr>
          <p:cNvPr id="3" name="Content Placeholder 2"/>
          <p:cNvSpPr>
            <a:spLocks noGrp="1"/>
          </p:cNvSpPr>
          <p:nvPr>
            <p:ph idx="1"/>
          </p:nvPr>
        </p:nvSpPr>
        <p:spPr>
          <a:xfrm>
            <a:off x="1978902" y="1723909"/>
            <a:ext cx="7103011" cy="4815435"/>
          </a:xfrm>
        </p:spPr>
        <p:txBody>
          <a:bodyPr>
            <a:noAutofit/>
          </a:bodyPr>
          <a:lstStyle/>
          <a:p>
            <a:pPr marL="0" indent="0">
              <a:buNone/>
            </a:pPr>
            <a:r>
              <a:rPr lang="tr-TR" sz="2400" dirty="0" smtClean="0"/>
              <a:t>İTÜ markası, sektörün nitelikli eleman ihtiyacını karşılamasının ötesinde mesleki ve teknik eğitimin kalitesinin artması ve algısının iyileştirilmesi açısından önemli katkılar sunuyor.</a:t>
            </a:r>
          </a:p>
          <a:p>
            <a:pPr marL="0" indent="0">
              <a:buNone/>
            </a:pPr>
            <a:endParaRPr lang="tr-TR" sz="2400" dirty="0" smtClean="0"/>
          </a:p>
          <a:p>
            <a:pPr marL="0" indent="0">
              <a:buNone/>
            </a:pPr>
            <a:r>
              <a:rPr lang="tr-TR" sz="2400" dirty="0" smtClean="0"/>
              <a:t>İTÜ adıyla ve desteğiyle birlikte başarılı öğrencilerin mesleki ve teknik ortaöğretime yönelimlerinin artması da sağlanıyor.</a:t>
            </a:r>
          </a:p>
          <a:p>
            <a:pPr marL="0" indent="0">
              <a:buNone/>
            </a:pPr>
            <a:endParaRPr lang="tr-TR" sz="2400" dirty="0" smtClean="0"/>
          </a:p>
          <a:p>
            <a:pPr marL="0" indent="0">
              <a:buNone/>
            </a:pPr>
            <a:r>
              <a:rPr lang="tr-TR" sz="2400" dirty="0" smtClean="0"/>
              <a:t>İTÜ MTAL, merkeze insanı alan ve insana özgü becerileri ön plana çıkaran bir meslek lisesi anlayışıyla yoluna devam ediyor.</a:t>
            </a:r>
            <a:r>
              <a:rPr lang="tr-TR" sz="2400" dirty="0" smtClean="0">
                <a:effectLst/>
              </a:rPr>
              <a:t> </a:t>
            </a:r>
            <a:endParaRPr lang="tr-TR" sz="2400" dirty="0"/>
          </a:p>
        </p:txBody>
      </p:sp>
      <p:sp>
        <p:nvSpPr>
          <p:cNvPr id="2" name="Slayt Numarası Yer Tutucusu 1"/>
          <p:cNvSpPr>
            <a:spLocks noGrp="1"/>
          </p:cNvSpPr>
          <p:nvPr>
            <p:ph type="sldNum" sz="quarter" idx="12"/>
          </p:nvPr>
        </p:nvSpPr>
        <p:spPr/>
        <p:txBody>
          <a:bodyPr/>
          <a:lstStyle/>
          <a:p>
            <a:fld id="{77D6CD2C-A168-2044-B254-D306C4305C2F}" type="slidenum">
              <a:rPr lang="en-US" smtClean="0"/>
              <a:t>41</a:t>
            </a:fld>
            <a:endParaRPr lang="en-US"/>
          </a:p>
        </p:txBody>
      </p:sp>
    </p:spTree>
    <p:extLst>
      <p:ext uri="{BB962C8B-B14F-4D97-AF65-F5344CB8AC3E}">
        <p14:creationId xmlns:p14="http://schemas.microsoft.com/office/powerpoint/2010/main" val="41427317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961045" y="1599007"/>
            <a:ext cx="7118719" cy="4272801"/>
          </a:xfrm>
          <a:prstGeom prst="rect">
            <a:avLst/>
          </a:prstGeom>
          <a:noFill/>
        </p:spPr>
        <p:txBody>
          <a:bodyPr wrap="square" rtlCol="0">
            <a:spAutoFit/>
          </a:bodyPr>
          <a:lstStyle/>
          <a:p>
            <a:r>
              <a:rPr lang="tr-TR" sz="2400" dirty="0"/>
              <a:t>Bu beceriler:</a:t>
            </a:r>
          </a:p>
          <a:p>
            <a:endParaRPr lang="en-US" sz="2400" dirty="0"/>
          </a:p>
          <a:p>
            <a:pPr marL="342900" indent="-342900">
              <a:buFont typeface="Wingdings" charset="2"/>
              <a:buChar char="ü"/>
            </a:pPr>
            <a:r>
              <a:rPr lang="tr-TR" sz="2400" dirty="0"/>
              <a:t>Öğrendiğini işleyebilme ve uzmanlık alanını </a:t>
            </a:r>
            <a:r>
              <a:rPr lang="tr-TR" sz="2400" dirty="0" smtClean="0"/>
              <a:t>küresel </a:t>
            </a:r>
            <a:r>
              <a:rPr lang="tr-TR" sz="2400" dirty="0"/>
              <a:t>ölçekle anlama becerisi</a:t>
            </a:r>
          </a:p>
          <a:p>
            <a:endParaRPr lang="en-US" sz="2400" dirty="0"/>
          </a:p>
          <a:p>
            <a:pPr marL="342900" indent="-342900">
              <a:buFont typeface="Wingdings" charset="2"/>
              <a:buChar char="ü"/>
            </a:pPr>
            <a:r>
              <a:rPr lang="tr-TR" sz="2400" dirty="0"/>
              <a:t>Öğrenilenler arasında yeni bağlantılar kurma yani keşif yetisi</a:t>
            </a:r>
          </a:p>
          <a:p>
            <a:endParaRPr lang="en-US" sz="2400" dirty="0"/>
          </a:p>
          <a:p>
            <a:pPr marL="342900" indent="-342900">
              <a:buFont typeface="Wingdings" charset="2"/>
              <a:buChar char="ü"/>
            </a:pPr>
            <a:r>
              <a:rPr lang="tr-TR" sz="2400" dirty="0"/>
              <a:t>Farklı düşünme, değişik açılardan bakabilme yeteneği yani </a:t>
            </a:r>
            <a:r>
              <a:rPr lang="tr-TR" sz="2400" dirty="0" smtClean="0"/>
              <a:t>üretkenlik</a:t>
            </a:r>
            <a:r>
              <a:rPr lang="tr-TR" sz="2400" dirty="0"/>
              <a:t> </a:t>
            </a:r>
            <a:endParaRPr lang="en-US" sz="2400" dirty="0"/>
          </a:p>
          <a:p>
            <a:pPr marL="342900" indent="-342900">
              <a:buFont typeface="Wingdings" charset="2"/>
              <a:buChar char="ü"/>
            </a:pPr>
            <a:endParaRPr lang="en-US" sz="2400" dirty="0"/>
          </a:p>
        </p:txBody>
      </p:sp>
      <p:sp>
        <p:nvSpPr>
          <p:cNvPr id="5" name="Title 3"/>
          <p:cNvSpPr>
            <a:spLocks noGrp="1"/>
          </p:cNvSpPr>
          <p:nvPr>
            <p:ph type="title"/>
          </p:nvPr>
        </p:nvSpPr>
        <p:spPr>
          <a:xfrm>
            <a:off x="1791014" y="456007"/>
            <a:ext cx="7352985" cy="1143000"/>
          </a:xfrm>
        </p:spPr>
        <p:txBody>
          <a:bodyPr>
            <a:normAutofit/>
          </a:bodyPr>
          <a:lstStyle/>
          <a:p>
            <a:r>
              <a:rPr lang="tr-TR" sz="2800" b="1" dirty="0"/>
              <a:t>İTÜ ÇATISI ALTINDA NİTELİKLİ MESLEK EĞİTİMİ</a:t>
            </a:r>
            <a:r>
              <a:rPr lang="en-US" sz="2800" dirty="0"/>
              <a:t/>
            </a:r>
            <a:br>
              <a:rPr lang="en-US" sz="2800" dirty="0"/>
            </a:br>
            <a:endParaRPr lang="en-US" sz="2800" dirty="0"/>
          </a:p>
        </p:txBody>
      </p:sp>
      <p:sp>
        <p:nvSpPr>
          <p:cNvPr id="2" name="Slayt Numarası Yer Tutucusu 1"/>
          <p:cNvSpPr>
            <a:spLocks noGrp="1"/>
          </p:cNvSpPr>
          <p:nvPr>
            <p:ph type="sldNum" sz="quarter" idx="12"/>
          </p:nvPr>
        </p:nvSpPr>
        <p:spPr/>
        <p:txBody>
          <a:bodyPr/>
          <a:lstStyle/>
          <a:p>
            <a:fld id="{77D6CD2C-A168-2044-B254-D306C4305C2F}" type="slidenum">
              <a:rPr lang="en-US" smtClean="0"/>
              <a:t>42</a:t>
            </a:fld>
            <a:endParaRPr lang="en-US"/>
          </a:p>
        </p:txBody>
      </p:sp>
    </p:spTree>
    <p:extLst>
      <p:ext uri="{BB962C8B-B14F-4D97-AF65-F5344CB8AC3E}">
        <p14:creationId xmlns:p14="http://schemas.microsoft.com/office/powerpoint/2010/main" val="39105499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3"/>
          <p:cNvSpPr txBox="1">
            <a:spLocks/>
          </p:cNvSpPr>
          <p:nvPr/>
        </p:nvSpPr>
        <p:spPr>
          <a:xfrm>
            <a:off x="1824403" y="123497"/>
            <a:ext cx="7319597"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tr-TR" sz="2800" b="1" dirty="0"/>
              <a:t>GELİŞMİŞ ÜLKELERİN KALKINMA SIRRI: </a:t>
            </a:r>
          </a:p>
          <a:p>
            <a:r>
              <a:rPr lang="tr-TR" sz="2800" b="1" dirty="0"/>
              <a:t>MESLEK LİSELERİ</a:t>
            </a:r>
            <a:endParaRPr lang="en-US" sz="2800" dirty="0"/>
          </a:p>
          <a:p>
            <a:endParaRPr lang="en-US" sz="2800" dirty="0"/>
          </a:p>
        </p:txBody>
      </p:sp>
      <p:sp>
        <p:nvSpPr>
          <p:cNvPr id="6" name="Rectangle 5"/>
          <p:cNvSpPr/>
          <p:nvPr/>
        </p:nvSpPr>
        <p:spPr>
          <a:xfrm>
            <a:off x="1894933" y="1446314"/>
            <a:ext cx="7150826" cy="4832092"/>
          </a:xfrm>
          <a:prstGeom prst="rect">
            <a:avLst/>
          </a:prstGeom>
        </p:spPr>
        <p:txBody>
          <a:bodyPr wrap="square">
            <a:spAutoFit/>
          </a:bodyPr>
          <a:lstStyle/>
          <a:p>
            <a:r>
              <a:rPr lang="tr-TR" sz="2400" dirty="0"/>
              <a:t>Öncelikli hedefimiz meslek liselerinin toplumdaki algısını bambaşka bir noktaya taşımak. Çünkü bizce bu algıyı hem veliler hem öğrenciler için cazip hale getirmek mümkün. </a:t>
            </a:r>
          </a:p>
          <a:p>
            <a:endParaRPr lang="tr-TR" sz="2400" dirty="0"/>
          </a:p>
          <a:p>
            <a:r>
              <a:rPr lang="tr-TR" sz="2400" dirty="0"/>
              <a:t>Bunun yolu ise İTÜ </a:t>
            </a:r>
            <a:r>
              <a:rPr lang="tr-TR" sz="2400" dirty="0" err="1" smtClean="0"/>
              <a:t>MTAL’nin</a:t>
            </a:r>
            <a:r>
              <a:rPr lang="tr-TR" sz="2400" dirty="0" smtClean="0"/>
              <a:t> </a:t>
            </a:r>
            <a:r>
              <a:rPr lang="tr-TR" sz="2400" dirty="0"/>
              <a:t>bölümlerini ve ders programı içeriklerini bizi bekleyen geleceğin dinamiklerine ve ihtiyaca cevap verecek şekilde kurgulamak. </a:t>
            </a:r>
            <a:endParaRPr lang="en-US" sz="2400" dirty="0"/>
          </a:p>
          <a:p>
            <a:r>
              <a:rPr lang="tr-TR" sz="2000" dirty="0"/>
              <a:t> </a:t>
            </a:r>
            <a:endParaRPr lang="en-US" sz="2000" dirty="0"/>
          </a:p>
          <a:p>
            <a:r>
              <a:rPr lang="tr-TR" sz="2400" b="1" dirty="0"/>
              <a:t>İTÜ markası altında büyüteceğimiz “proje </a:t>
            </a:r>
            <a:r>
              <a:rPr lang="tr-TR" sz="2400" b="1" dirty="0" err="1"/>
              <a:t>okul”umuz</a:t>
            </a:r>
            <a:r>
              <a:rPr lang="tr-TR" sz="2400" b="1" dirty="0"/>
              <a:t> İTÜ </a:t>
            </a:r>
            <a:r>
              <a:rPr lang="tr-TR" sz="2400" b="1" dirty="0" smtClean="0"/>
              <a:t>MTAL</a:t>
            </a:r>
            <a:r>
              <a:rPr lang="tr-TR" sz="2400" b="1" dirty="0"/>
              <a:t>, öğrencilerine daha önce benzeri görülmemiş bir </a:t>
            </a:r>
            <a:r>
              <a:rPr lang="tr-TR" sz="2400" b="1" dirty="0" smtClean="0"/>
              <a:t>lise </a:t>
            </a:r>
            <a:r>
              <a:rPr lang="tr-TR" sz="2400" b="1" dirty="0"/>
              <a:t>deneyimi </a:t>
            </a:r>
            <a:r>
              <a:rPr lang="tr-TR" sz="2400" b="1" dirty="0" smtClean="0"/>
              <a:t>sunuyor. </a:t>
            </a:r>
            <a:endParaRPr lang="en-US" sz="24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43</a:t>
            </a:fld>
            <a:endParaRPr lang="en-US"/>
          </a:p>
        </p:txBody>
      </p:sp>
    </p:spTree>
    <p:extLst>
      <p:ext uri="{BB962C8B-B14F-4D97-AF65-F5344CB8AC3E}">
        <p14:creationId xmlns:p14="http://schemas.microsoft.com/office/powerpoint/2010/main" val="172316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p:cNvSpPr txBox="1">
            <a:spLocks/>
          </p:cNvSpPr>
          <p:nvPr/>
        </p:nvSpPr>
        <p:spPr>
          <a:xfrm>
            <a:off x="1791014" y="4878"/>
            <a:ext cx="735298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tr-TR" sz="2800" b="1" dirty="0"/>
              <a:t>MESLEK LİSESİ YERİNE ERKEN </a:t>
            </a:r>
          </a:p>
          <a:p>
            <a:r>
              <a:rPr lang="tr-TR" sz="2800" b="1" dirty="0"/>
              <a:t>ÜNİVERSİTE EĞİTİMİ</a:t>
            </a:r>
            <a:endParaRPr lang="en-US" sz="2800" dirty="0"/>
          </a:p>
        </p:txBody>
      </p:sp>
      <p:sp>
        <p:nvSpPr>
          <p:cNvPr id="4" name="TextBox 3"/>
          <p:cNvSpPr txBox="1"/>
          <p:nvPr/>
        </p:nvSpPr>
        <p:spPr>
          <a:xfrm>
            <a:off x="1859453" y="1507925"/>
            <a:ext cx="7216105" cy="4524315"/>
          </a:xfrm>
          <a:prstGeom prst="rect">
            <a:avLst/>
          </a:prstGeom>
          <a:noFill/>
        </p:spPr>
        <p:txBody>
          <a:bodyPr wrap="square" rtlCol="0">
            <a:spAutoFit/>
          </a:bodyPr>
          <a:lstStyle/>
          <a:p>
            <a:pPr marL="342900" lvl="0" indent="-342900">
              <a:buFont typeface="Arial"/>
              <a:buChar char="•"/>
            </a:pPr>
            <a:r>
              <a:rPr lang="tr-TR" sz="2400" dirty="0"/>
              <a:t>250. </a:t>
            </a:r>
            <a:r>
              <a:rPr lang="tr-TR" sz="2400" dirty="0" smtClean="0"/>
              <a:t>yılını </a:t>
            </a:r>
            <a:r>
              <a:rPr lang="tr-TR" sz="2400" dirty="0"/>
              <a:t>kutlamaya hazırlanan İTÜ'nün </a:t>
            </a:r>
            <a:r>
              <a:rPr lang="tr-TR" sz="2400" dirty="0" smtClean="0"/>
              <a:t>gücüyle</a:t>
            </a:r>
            <a:endParaRPr lang="en-US" sz="2400" dirty="0"/>
          </a:p>
          <a:p>
            <a:pPr marL="342900" lvl="0" indent="-342900">
              <a:buFont typeface="Arial"/>
              <a:buChar char="•"/>
            </a:pPr>
            <a:r>
              <a:rPr lang="tr-TR" sz="2400" dirty="0"/>
              <a:t>İTÜ’lü Akademisyen </a:t>
            </a:r>
            <a:r>
              <a:rPr lang="tr-TR" sz="2400" dirty="0" smtClean="0"/>
              <a:t>tarafından üstlenilen müdür </a:t>
            </a:r>
            <a:r>
              <a:rPr lang="tr-TR" sz="2400" dirty="0"/>
              <a:t>rolü</a:t>
            </a:r>
            <a:endParaRPr lang="en-US" sz="2400" dirty="0"/>
          </a:p>
          <a:p>
            <a:pPr marL="342900" lvl="0" indent="-342900">
              <a:buFont typeface="Arial"/>
              <a:buChar char="•"/>
            </a:pPr>
            <a:r>
              <a:rPr lang="tr-TR" sz="2400" dirty="0"/>
              <a:t>İTÜ akademik kadrosunca </a:t>
            </a:r>
            <a:r>
              <a:rPr lang="tr-TR" sz="2400" dirty="0" smtClean="0"/>
              <a:t>desteklenen </a:t>
            </a:r>
            <a:r>
              <a:rPr lang="tr-TR" sz="2400" dirty="0"/>
              <a:t>bir eğitim </a:t>
            </a:r>
            <a:endParaRPr lang="en-US" sz="2400" dirty="0"/>
          </a:p>
          <a:p>
            <a:pPr marL="342900" lvl="0" indent="-342900">
              <a:buFont typeface="Arial"/>
              <a:buChar char="•"/>
            </a:pPr>
            <a:r>
              <a:rPr lang="tr-TR" sz="2400" dirty="0"/>
              <a:t>Üniversite kalitesinde bir kadro, ders programı ve yaklaşım</a:t>
            </a:r>
            <a:endParaRPr lang="en-US" sz="2400" dirty="0"/>
          </a:p>
          <a:p>
            <a:pPr marL="342900" lvl="0" indent="-342900">
              <a:buFont typeface="Arial"/>
              <a:buChar char="•"/>
            </a:pPr>
            <a:r>
              <a:rPr lang="tr-TR" sz="2400" dirty="0"/>
              <a:t>İTÜ’nün uzmanlık, araştırma, teknolojinin takipçisi olmak, </a:t>
            </a:r>
            <a:r>
              <a:rPr lang="tr-TR" sz="2400" dirty="0" err="1"/>
              <a:t>vizyonerlik</a:t>
            </a:r>
            <a:r>
              <a:rPr lang="tr-TR" sz="2400" dirty="0"/>
              <a:t> gibi temel ilkelerinin İTÜ </a:t>
            </a:r>
            <a:r>
              <a:rPr lang="tr-TR" sz="2400" dirty="0" err="1" smtClean="0"/>
              <a:t>MTAL’ın</a:t>
            </a:r>
            <a:r>
              <a:rPr lang="tr-TR" sz="2400" dirty="0" smtClean="0"/>
              <a:t> </a:t>
            </a:r>
            <a:r>
              <a:rPr lang="tr-TR" sz="2400" dirty="0"/>
              <a:t>DNA’sına işlenmiş olması</a:t>
            </a:r>
            <a:endParaRPr lang="en-US" sz="2400" dirty="0"/>
          </a:p>
          <a:p>
            <a:endParaRPr lang="tr-TR" sz="2400" dirty="0"/>
          </a:p>
          <a:p>
            <a:r>
              <a:rPr lang="tr-TR" sz="2400" b="1" dirty="0"/>
              <a:t>İşte bu yaklaşım “nitelikli öğrenci” tarafından tercih edilmemizi </a:t>
            </a:r>
            <a:r>
              <a:rPr lang="tr-TR" sz="2400" b="1" dirty="0" smtClean="0"/>
              <a:t>sağlamaktadır</a:t>
            </a:r>
            <a:r>
              <a:rPr lang="tr-TR" sz="2400" dirty="0" smtClean="0"/>
              <a:t>.</a:t>
            </a:r>
            <a:endParaRPr lang="en-US" sz="2400" dirty="0"/>
          </a:p>
          <a:p>
            <a:pPr marL="342900" indent="-342900">
              <a:buFont typeface="Arial"/>
              <a:buChar char="•"/>
            </a:pPr>
            <a:endParaRPr lang="en-US" sz="2400" dirty="0"/>
          </a:p>
        </p:txBody>
      </p:sp>
      <p:sp>
        <p:nvSpPr>
          <p:cNvPr id="2" name="Slayt Numarası Yer Tutucusu 1"/>
          <p:cNvSpPr>
            <a:spLocks noGrp="1"/>
          </p:cNvSpPr>
          <p:nvPr>
            <p:ph type="sldNum" sz="quarter" idx="12"/>
          </p:nvPr>
        </p:nvSpPr>
        <p:spPr/>
        <p:txBody>
          <a:bodyPr/>
          <a:lstStyle/>
          <a:p>
            <a:fld id="{77D6CD2C-A168-2044-B254-D306C4305C2F}" type="slidenum">
              <a:rPr lang="en-US" smtClean="0"/>
              <a:t>44</a:t>
            </a:fld>
            <a:endParaRPr lang="en-US"/>
          </a:p>
        </p:txBody>
      </p:sp>
    </p:spTree>
    <p:extLst>
      <p:ext uri="{BB962C8B-B14F-4D97-AF65-F5344CB8AC3E}">
        <p14:creationId xmlns:p14="http://schemas.microsoft.com/office/powerpoint/2010/main" val="41571717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3"/>
          <p:cNvSpPr txBox="1">
            <a:spLocks/>
          </p:cNvSpPr>
          <p:nvPr/>
        </p:nvSpPr>
        <p:spPr>
          <a:xfrm>
            <a:off x="1783458" y="188913"/>
            <a:ext cx="736054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tr-TR" sz="2800" b="1" dirty="0"/>
              <a:t>ENDÜSTRİ 4.0 STANDARTLARINDA EĞİTİM</a:t>
            </a:r>
            <a:endParaRPr lang="en-US" sz="2800" dirty="0"/>
          </a:p>
        </p:txBody>
      </p:sp>
      <p:sp>
        <p:nvSpPr>
          <p:cNvPr id="3" name="TextBox 2"/>
          <p:cNvSpPr txBox="1"/>
          <p:nvPr/>
        </p:nvSpPr>
        <p:spPr>
          <a:xfrm>
            <a:off x="1866585" y="1215644"/>
            <a:ext cx="7277415" cy="5632311"/>
          </a:xfrm>
          <a:prstGeom prst="rect">
            <a:avLst/>
          </a:prstGeom>
          <a:noFill/>
        </p:spPr>
        <p:txBody>
          <a:bodyPr wrap="square" rtlCol="0">
            <a:spAutoFit/>
          </a:bodyPr>
          <a:lstStyle/>
          <a:p>
            <a:pPr marL="342900" lvl="0" indent="-342900">
              <a:buFont typeface="Arial"/>
              <a:buChar char="•"/>
            </a:pPr>
            <a:r>
              <a:rPr lang="tr-TR" sz="2400" dirty="0"/>
              <a:t>Endüstri 4.0’ın gerektirdiği standartlara göre beden gücü odaklı değil zihin odaklı bir eğitim</a:t>
            </a:r>
            <a:endParaRPr lang="en-US" sz="2400" dirty="0"/>
          </a:p>
          <a:p>
            <a:pPr marL="342900" indent="-342900">
              <a:buFont typeface="Arial"/>
              <a:buChar char="•"/>
            </a:pPr>
            <a:r>
              <a:rPr lang="tr-TR" sz="2400" dirty="0"/>
              <a:t>Güncellenmiş bir laboratuvar anlayışı: Artırılmış Gerçeklik </a:t>
            </a:r>
            <a:r>
              <a:rPr lang="tr-TR" sz="2400" dirty="0" smtClean="0"/>
              <a:t>Laboratuvarları </a:t>
            </a:r>
            <a:r>
              <a:rPr lang="tr-TR" sz="2400" dirty="0">
                <a:solidFill>
                  <a:srgbClr val="00B0F0"/>
                </a:solidFill>
                <a:hlinkClick r:id="rId3"/>
              </a:rPr>
              <a:t>http://ibeevr.itu.edu.tr/</a:t>
            </a:r>
            <a:r>
              <a:rPr lang="tr-TR" sz="2400" dirty="0">
                <a:solidFill>
                  <a:srgbClr val="00B0F0"/>
                </a:solidFill>
              </a:rPr>
              <a:t>  </a:t>
            </a:r>
            <a:endParaRPr lang="en-US" sz="2400" dirty="0"/>
          </a:p>
          <a:p>
            <a:pPr marL="342900" lvl="0" indent="-342900">
              <a:buFont typeface="Arial"/>
              <a:buChar char="•"/>
            </a:pPr>
            <a:r>
              <a:rPr lang="tr-TR" sz="2400" dirty="0"/>
              <a:t>İTÜ Yabancı Diller </a:t>
            </a:r>
            <a:r>
              <a:rPr lang="tr-TR" sz="2400" dirty="0" smtClean="0"/>
              <a:t>Yüksekokulu </a:t>
            </a:r>
            <a:r>
              <a:rPr lang="tr-TR" sz="2400" dirty="0"/>
              <a:t>akademik kadrosu öncülüğünde İngilizce hazırlık eğitimi veren ilk meslek lisesi. Hazırlık sınıfının ardından öğrenciler, sonraki yıllarda artırılmış gerçeklik teknolojileri </a:t>
            </a:r>
            <a:r>
              <a:rPr lang="tr-TR" sz="2400" dirty="0" smtClean="0"/>
              <a:t>ile mesleki </a:t>
            </a:r>
            <a:r>
              <a:rPr lang="tr-TR" sz="2400" dirty="0"/>
              <a:t>yabancı dil eğitimi alacaklar. </a:t>
            </a:r>
            <a:endParaRPr lang="tr-TR" sz="2400" dirty="0" smtClean="0"/>
          </a:p>
          <a:p>
            <a:pPr marL="342900" lvl="0" indent="-342900">
              <a:buFont typeface="Arial"/>
              <a:buChar char="•"/>
            </a:pPr>
            <a:r>
              <a:rPr lang="tr-TR" sz="2400" dirty="0" smtClean="0"/>
              <a:t>Kariyer </a:t>
            </a:r>
            <a:r>
              <a:rPr lang="tr-TR" sz="2400" dirty="0"/>
              <a:t>planlarına göre esnek eğitim </a:t>
            </a:r>
            <a:r>
              <a:rPr lang="tr-TR" sz="2400" dirty="0" smtClean="0"/>
              <a:t>imkanları</a:t>
            </a:r>
            <a:endParaRPr lang="en-US" sz="2400" dirty="0"/>
          </a:p>
          <a:p>
            <a:pPr marL="342900" lvl="0" indent="-342900">
              <a:buFont typeface="Arial"/>
              <a:buChar char="•"/>
            </a:pPr>
            <a:r>
              <a:rPr lang="tr-TR" sz="2400" dirty="0"/>
              <a:t>Henüz lisedeyken İTÜ’lü olma </a:t>
            </a:r>
            <a:r>
              <a:rPr lang="tr-TR" sz="2400" dirty="0" smtClean="0"/>
              <a:t>deneyimi</a:t>
            </a:r>
          </a:p>
          <a:p>
            <a:pPr marL="342900" lvl="0" indent="-342900">
              <a:buFont typeface="Arial"/>
              <a:buChar char="•"/>
            </a:pPr>
            <a:endParaRPr lang="tr-TR" sz="2400" dirty="0"/>
          </a:p>
          <a:p>
            <a:r>
              <a:rPr lang="tr-TR" sz="2400" b="1" dirty="0"/>
              <a:t>Bu eğitimin sonunda öğrencilerimiz yerel ve küresel sorunlara farklı çözümler üretebilen bireylere dönüşecekler. </a:t>
            </a:r>
            <a:endParaRPr lang="en-US" sz="2400" b="1" dirty="0"/>
          </a:p>
        </p:txBody>
      </p:sp>
      <p:sp>
        <p:nvSpPr>
          <p:cNvPr id="5" name="Dikdörtgen 4"/>
          <p:cNvSpPr/>
          <p:nvPr/>
        </p:nvSpPr>
        <p:spPr>
          <a:xfrm>
            <a:off x="4247287" y="2472174"/>
            <a:ext cx="184731" cy="369332"/>
          </a:xfrm>
          <a:prstGeom prst="rect">
            <a:avLst/>
          </a:prstGeom>
        </p:spPr>
        <p:txBody>
          <a:bodyPr wrap="none">
            <a:spAutoFit/>
          </a:bodyPr>
          <a:lstStyle/>
          <a:p>
            <a:endParaRPr lang="tr-TR" dirty="0">
              <a:solidFill>
                <a:srgbClr val="00B0F0"/>
              </a:solidFill>
            </a:endParaRPr>
          </a:p>
        </p:txBody>
      </p:sp>
      <p:sp>
        <p:nvSpPr>
          <p:cNvPr id="7" name="Slayt Numarası Yer Tutucusu 6"/>
          <p:cNvSpPr>
            <a:spLocks noGrp="1"/>
          </p:cNvSpPr>
          <p:nvPr>
            <p:ph type="sldNum" sz="quarter" idx="12"/>
          </p:nvPr>
        </p:nvSpPr>
        <p:spPr/>
        <p:txBody>
          <a:bodyPr/>
          <a:lstStyle/>
          <a:p>
            <a:fld id="{77D6CD2C-A168-2044-B254-D306C4305C2F}" type="slidenum">
              <a:rPr lang="en-US" smtClean="0"/>
              <a:t>45</a:t>
            </a:fld>
            <a:endParaRPr lang="en-US"/>
          </a:p>
        </p:txBody>
      </p:sp>
    </p:spTree>
    <p:extLst>
      <p:ext uri="{BB962C8B-B14F-4D97-AF65-F5344CB8AC3E}">
        <p14:creationId xmlns:p14="http://schemas.microsoft.com/office/powerpoint/2010/main" val="38768197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3"/>
          <p:cNvSpPr txBox="1">
            <a:spLocks/>
          </p:cNvSpPr>
          <p:nvPr/>
        </p:nvSpPr>
        <p:spPr>
          <a:xfrm>
            <a:off x="1783458" y="188913"/>
            <a:ext cx="736054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tr-TR" sz="2800" b="1" dirty="0"/>
              <a:t>OKULUMUZUN PROGRAMI</a:t>
            </a:r>
            <a:endParaRPr lang="en-US" sz="2800" dirty="0"/>
          </a:p>
        </p:txBody>
      </p:sp>
      <p:sp>
        <p:nvSpPr>
          <p:cNvPr id="3" name="TextBox 2"/>
          <p:cNvSpPr txBox="1"/>
          <p:nvPr/>
        </p:nvSpPr>
        <p:spPr>
          <a:xfrm>
            <a:off x="1979940" y="1783457"/>
            <a:ext cx="7164060" cy="4154984"/>
          </a:xfrm>
          <a:prstGeom prst="rect">
            <a:avLst/>
          </a:prstGeom>
          <a:noFill/>
        </p:spPr>
        <p:txBody>
          <a:bodyPr wrap="square" rtlCol="0">
            <a:spAutoFit/>
          </a:bodyPr>
          <a:lstStyle/>
          <a:p>
            <a:r>
              <a:rPr lang="tr-TR" sz="2400" dirty="0"/>
              <a:t>Dünyada mesleki eğitimde yükselen </a:t>
            </a:r>
            <a:r>
              <a:rPr lang="tr-TR" sz="2400" dirty="0" smtClean="0"/>
              <a:t>eğilimler </a:t>
            </a:r>
            <a:r>
              <a:rPr lang="tr-TR" sz="2400" dirty="0"/>
              <a:t>ve ülkemizin bu doğrultudaki stratejisi doğrultusunda mezun </a:t>
            </a:r>
            <a:r>
              <a:rPr lang="tr-TR" sz="2400" dirty="0" smtClean="0"/>
              <a:t>veren: </a:t>
            </a:r>
            <a:endParaRPr lang="tr-TR" sz="2400" dirty="0"/>
          </a:p>
          <a:p>
            <a:pPr marL="342900" indent="-342900">
              <a:buFont typeface="Arial"/>
              <a:buChar char="•"/>
            </a:pPr>
            <a:r>
              <a:rPr lang="tr-TR" sz="2400" dirty="0"/>
              <a:t>Bilişim Teknolojileri </a:t>
            </a:r>
          </a:p>
          <a:p>
            <a:pPr marL="342900" indent="-342900">
              <a:buFont typeface="Arial"/>
              <a:buChar char="•"/>
            </a:pPr>
            <a:r>
              <a:rPr lang="tr-TR" sz="2400" dirty="0"/>
              <a:t>Denizcilik Alanları</a:t>
            </a:r>
          </a:p>
          <a:p>
            <a:pPr marL="342900" indent="-342900">
              <a:buFont typeface="Arial"/>
              <a:buChar char="•"/>
            </a:pPr>
            <a:r>
              <a:rPr lang="tr-TR" sz="2400" dirty="0" smtClean="0"/>
              <a:t>Elektrik-Elektronik Teknolojileri</a:t>
            </a:r>
          </a:p>
          <a:p>
            <a:pPr marL="342900" indent="-342900">
              <a:buFont typeface="Arial"/>
              <a:buChar char="•"/>
            </a:pPr>
            <a:r>
              <a:rPr lang="tr-TR" sz="2400" dirty="0"/>
              <a:t>Sağlık Hizmetleri</a:t>
            </a:r>
          </a:p>
          <a:p>
            <a:endParaRPr lang="tr-TR" sz="2400" dirty="0"/>
          </a:p>
          <a:p>
            <a:r>
              <a:rPr lang="tr-TR" sz="2400" b="1" dirty="0"/>
              <a:t>İTÜ </a:t>
            </a:r>
            <a:r>
              <a:rPr lang="tr-TR" sz="2400" b="1" dirty="0" err="1" smtClean="0"/>
              <a:t>MTAL’de</a:t>
            </a:r>
            <a:r>
              <a:rPr lang="tr-TR" sz="2400" b="1" dirty="0" smtClean="0"/>
              <a:t> okulumuzun fiziki yapısı dolayısıyla Sağlık Hizmetleri hariç diğer üç bölümde eğitimler devam etmektedir.</a:t>
            </a:r>
            <a:endParaRPr lang="en-US" sz="2400" b="1" dirty="0"/>
          </a:p>
        </p:txBody>
      </p:sp>
      <p:sp>
        <p:nvSpPr>
          <p:cNvPr id="4" name="Slayt Numarası Yer Tutucusu 3"/>
          <p:cNvSpPr>
            <a:spLocks noGrp="1"/>
          </p:cNvSpPr>
          <p:nvPr>
            <p:ph type="sldNum" sz="quarter" idx="12"/>
          </p:nvPr>
        </p:nvSpPr>
        <p:spPr/>
        <p:txBody>
          <a:bodyPr/>
          <a:lstStyle/>
          <a:p>
            <a:fld id="{77D6CD2C-A168-2044-B254-D306C4305C2F}" type="slidenum">
              <a:rPr lang="en-US" smtClean="0"/>
              <a:t>46</a:t>
            </a:fld>
            <a:endParaRPr lang="en-US"/>
          </a:p>
        </p:txBody>
      </p:sp>
    </p:spTree>
    <p:extLst>
      <p:ext uri="{BB962C8B-B14F-4D97-AF65-F5344CB8AC3E}">
        <p14:creationId xmlns:p14="http://schemas.microsoft.com/office/powerpoint/2010/main" val="23098591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52276" y="1071800"/>
            <a:ext cx="7087686" cy="5755422"/>
          </a:xfrm>
          <a:prstGeom prst="rect">
            <a:avLst/>
          </a:prstGeom>
          <a:noFill/>
        </p:spPr>
        <p:txBody>
          <a:bodyPr wrap="square" rtlCol="0">
            <a:spAutoFit/>
          </a:bodyPr>
          <a:lstStyle/>
          <a:p>
            <a:r>
              <a:rPr lang="tr-TR" sz="2000" b="1" dirty="0" smtClean="0"/>
              <a:t>Bilişim Teknolojileri</a:t>
            </a:r>
            <a:endParaRPr lang="tr-TR" sz="2000" dirty="0" smtClean="0"/>
          </a:p>
          <a:p>
            <a:r>
              <a:rPr lang="tr-TR" sz="1200" dirty="0" smtClean="0"/>
              <a:t> </a:t>
            </a:r>
          </a:p>
          <a:p>
            <a:r>
              <a:rPr lang="tr-TR" sz="2000" b="1" dirty="0" smtClean="0"/>
              <a:t>Dijital Çağı Kodlayacak Nesiller İTÜ </a:t>
            </a:r>
            <a:r>
              <a:rPr lang="tr-TR" sz="2000" b="1" dirty="0" err="1" smtClean="0"/>
              <a:t>MTAL’de</a:t>
            </a:r>
            <a:r>
              <a:rPr lang="tr-TR" sz="2000" b="1" dirty="0" smtClean="0"/>
              <a:t> Yetişiyor</a:t>
            </a:r>
            <a:endParaRPr lang="tr-TR" sz="2000" dirty="0" smtClean="0"/>
          </a:p>
          <a:p>
            <a:r>
              <a:rPr lang="tr-TR" sz="1200" dirty="0" smtClean="0"/>
              <a:t> </a:t>
            </a:r>
          </a:p>
          <a:p>
            <a:r>
              <a:rPr lang="tr-TR" sz="2000" dirty="0" smtClean="0"/>
              <a:t>Akıl almaz bir hızla büyümekte olan Bilişim Teknolojileri konusunda kendini yetiştirenler dijital çağı kodluyor. Verinin en önemli unsura dönüştüğü çağımızda, yapay zeka, makine öğrenme gibi daha önce bilim kurgu filmlerinde izlediğimiz yeniliklerin içinde yaşıyoruz. </a:t>
            </a:r>
          </a:p>
          <a:p>
            <a:r>
              <a:rPr lang="tr-TR" sz="1200" dirty="0" smtClean="0"/>
              <a:t> </a:t>
            </a:r>
          </a:p>
          <a:p>
            <a:r>
              <a:rPr lang="tr-TR" sz="2000" dirty="0" smtClean="0"/>
              <a:t>Bu alanın mezunlarının, otonom araçları üretmek gibi yüksek teknoloji konusunda ülke ekonomisine katkı sağlayacak projeler geliştireceklerine inanıyoruz. Büyük hayalleri olan öğrenci adaylarını, birlikte geleceğin kodunu çözmeye davet ediyoruz.</a:t>
            </a:r>
          </a:p>
          <a:p>
            <a:r>
              <a:rPr lang="tr-TR" sz="1200" dirty="0" smtClean="0"/>
              <a:t> </a:t>
            </a:r>
          </a:p>
          <a:p>
            <a:r>
              <a:rPr lang="tr-TR" sz="2000" dirty="0" smtClean="0"/>
              <a:t>Web tasarım ve programlama, grafik ve animasyon, nesne tabanlı programlama, mobil uygulamalar, açık kaynaklı işletim sistemi bölümde sunacaklarımızdan yalnızca birkaçı.</a:t>
            </a:r>
          </a:p>
          <a:p>
            <a:r>
              <a:rPr lang="tr-TR" sz="1200" dirty="0" smtClean="0"/>
              <a:t> </a:t>
            </a:r>
          </a:p>
          <a:p>
            <a:r>
              <a:rPr lang="tr-TR" sz="2000" b="1" dirty="0" smtClean="0"/>
              <a:t>Uzmanlık</a:t>
            </a:r>
          </a:p>
          <a:p>
            <a:pPr marL="285750" indent="-285750">
              <a:buFont typeface="Arial"/>
              <a:buChar char="•"/>
            </a:pPr>
            <a:r>
              <a:rPr lang="tr-TR" sz="2000" dirty="0" smtClean="0"/>
              <a:t>Yazılım Geliştirme</a:t>
            </a:r>
            <a:endParaRPr lang="tr-TR" sz="2000" dirty="0"/>
          </a:p>
        </p:txBody>
      </p:sp>
      <p:sp>
        <p:nvSpPr>
          <p:cNvPr id="5" name="Title 3"/>
          <p:cNvSpPr txBox="1">
            <a:spLocks/>
          </p:cNvSpPr>
          <p:nvPr/>
        </p:nvSpPr>
        <p:spPr>
          <a:xfrm>
            <a:off x="1783458" y="78155"/>
            <a:ext cx="736054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t>İTÜ </a:t>
            </a:r>
            <a:r>
              <a:rPr lang="en-US" sz="2800" b="1" dirty="0" smtClean="0"/>
              <a:t>MTAL’NİN </a:t>
            </a:r>
            <a:r>
              <a:rPr lang="en-US" sz="2800" b="1" dirty="0"/>
              <a:t>BÖLÜMLERİ</a:t>
            </a:r>
            <a:endParaRPr lang="en-US" sz="2800" dirty="0"/>
          </a:p>
        </p:txBody>
      </p:sp>
      <p:sp>
        <p:nvSpPr>
          <p:cNvPr id="2" name="Slayt Numarası Yer Tutucusu 1"/>
          <p:cNvSpPr>
            <a:spLocks noGrp="1"/>
          </p:cNvSpPr>
          <p:nvPr>
            <p:ph type="sldNum" sz="quarter" idx="12"/>
          </p:nvPr>
        </p:nvSpPr>
        <p:spPr/>
        <p:txBody>
          <a:bodyPr/>
          <a:lstStyle/>
          <a:p>
            <a:fld id="{77D6CD2C-A168-2044-B254-D306C4305C2F}" type="slidenum">
              <a:rPr lang="en-US" smtClean="0"/>
              <a:t>47</a:t>
            </a:fld>
            <a:endParaRPr lang="en-US"/>
          </a:p>
        </p:txBody>
      </p:sp>
    </p:spTree>
    <p:extLst>
      <p:ext uri="{BB962C8B-B14F-4D97-AF65-F5344CB8AC3E}">
        <p14:creationId xmlns:p14="http://schemas.microsoft.com/office/powerpoint/2010/main" val="18887346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p:cNvSpPr txBox="1">
            <a:spLocks/>
          </p:cNvSpPr>
          <p:nvPr/>
        </p:nvSpPr>
        <p:spPr>
          <a:xfrm>
            <a:off x="1791014" y="70598"/>
            <a:ext cx="7352986"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t>İTÜ </a:t>
            </a:r>
            <a:r>
              <a:rPr lang="en-US" sz="2800" b="1" dirty="0" smtClean="0"/>
              <a:t>MTAL’NİN </a:t>
            </a:r>
            <a:r>
              <a:rPr lang="en-US" sz="2800" b="1" dirty="0"/>
              <a:t>BÖLÜMLERİ</a:t>
            </a:r>
            <a:endParaRPr lang="en-US" sz="2800" dirty="0"/>
          </a:p>
        </p:txBody>
      </p:sp>
      <p:sp>
        <p:nvSpPr>
          <p:cNvPr id="4" name="TextBox 3"/>
          <p:cNvSpPr txBox="1"/>
          <p:nvPr/>
        </p:nvSpPr>
        <p:spPr>
          <a:xfrm>
            <a:off x="1976163" y="1041023"/>
            <a:ext cx="7167837" cy="5940088"/>
          </a:xfrm>
          <a:prstGeom prst="rect">
            <a:avLst/>
          </a:prstGeom>
          <a:noFill/>
        </p:spPr>
        <p:txBody>
          <a:bodyPr wrap="square" rtlCol="0">
            <a:spAutoFit/>
          </a:bodyPr>
          <a:lstStyle/>
          <a:p>
            <a:r>
              <a:rPr lang="tr-TR" sz="2400" b="1" dirty="0" smtClean="0"/>
              <a:t>Denizcilik</a:t>
            </a:r>
            <a:endParaRPr lang="tr-TR" sz="2400" dirty="0" smtClean="0"/>
          </a:p>
          <a:p>
            <a:r>
              <a:rPr lang="tr-TR" sz="1100" b="1" dirty="0" smtClean="0"/>
              <a:t> </a:t>
            </a:r>
            <a:endParaRPr lang="tr-TR" sz="1100" dirty="0" smtClean="0"/>
          </a:p>
          <a:p>
            <a:r>
              <a:rPr lang="tr-TR" sz="2000" b="1" dirty="0" smtClean="0"/>
              <a:t>İTÜ’nün Gücü, Ortaköy’ün Geleneğiyle Buluşuyor</a:t>
            </a:r>
            <a:endParaRPr lang="tr-TR" sz="2000" dirty="0" smtClean="0"/>
          </a:p>
          <a:p>
            <a:endParaRPr lang="tr-TR" sz="1100" dirty="0" smtClean="0"/>
          </a:p>
          <a:p>
            <a:r>
              <a:rPr lang="tr-TR" sz="2000" dirty="0" smtClean="0"/>
              <a:t>Temel motivasyonumuz, üç tarafı denizlerle çevrili ülkemizin denizcilik alanındaki uluslararası saygınlığına katkıda bulunmaktır. </a:t>
            </a:r>
            <a:endParaRPr lang="tr-TR" sz="1600" dirty="0" smtClean="0"/>
          </a:p>
          <a:p>
            <a:r>
              <a:rPr lang="tr-TR" sz="1100" dirty="0" smtClean="0"/>
              <a:t> </a:t>
            </a:r>
          </a:p>
          <a:p>
            <a:r>
              <a:rPr lang="tr-TR" sz="2000" dirty="0" smtClean="0"/>
              <a:t>Uluslararası standartlara uyum sağlamak, rekabet gücünü artırmak, büyüyen nüfusa paralel olarak denizlerimizden daha çok yararlanmak, sektöre önderlik edecek ve teknolojik gelişmelere ayak uydurabilecek nitelikte bir kadro oluşturmak gibi konuları kendimize misyon edindik. </a:t>
            </a:r>
            <a:endParaRPr lang="tr-TR" dirty="0" smtClean="0"/>
          </a:p>
          <a:p>
            <a:r>
              <a:rPr lang="tr-TR" sz="1200" dirty="0" smtClean="0"/>
              <a:t> </a:t>
            </a:r>
            <a:endParaRPr lang="tr-TR" sz="1000" dirty="0" smtClean="0"/>
          </a:p>
          <a:p>
            <a:r>
              <a:rPr lang="tr-TR" sz="2000" dirty="0" smtClean="0"/>
              <a:t>Mesleki gelişim, temel denizcilik, denizde emniyet ve yüzme ile ilgili bilgi, beceri ve yetkinliklerin edinilmesi, bu programda sunduklarımızdan yalnızca birkaçı. </a:t>
            </a:r>
          </a:p>
          <a:p>
            <a:r>
              <a:rPr lang="tr-TR" sz="2000" dirty="0" smtClean="0"/>
              <a:t> </a:t>
            </a:r>
            <a:r>
              <a:rPr lang="tr-TR" sz="2000" b="1" dirty="0" smtClean="0"/>
              <a:t>Uzmanlıklar</a:t>
            </a:r>
          </a:p>
          <a:p>
            <a:pPr marL="285750" indent="-285750">
              <a:buFont typeface="Arial"/>
              <a:buChar char="•"/>
            </a:pPr>
            <a:r>
              <a:rPr lang="tr-TR" sz="2000" dirty="0" smtClean="0"/>
              <a:t>Güverte İşletme Dalı</a:t>
            </a:r>
          </a:p>
          <a:p>
            <a:pPr marL="285750" indent="-285750">
              <a:buFont typeface="Arial"/>
              <a:buChar char="•"/>
            </a:pPr>
            <a:r>
              <a:rPr lang="tr-TR" sz="2000" dirty="0" smtClean="0"/>
              <a:t>Gemi Makineleri İşletme Dalı</a:t>
            </a:r>
          </a:p>
          <a:p>
            <a:pPr marL="285750" indent="-285750">
              <a:buFont typeface="Arial"/>
              <a:buChar char="•"/>
            </a:pPr>
            <a:r>
              <a:rPr lang="tr-TR" sz="2000" dirty="0" smtClean="0"/>
              <a:t>Gemi Elektroniği ve Haberleşme Dalı</a:t>
            </a:r>
            <a:endParaRPr lang="tr-TR" sz="2000" dirty="0"/>
          </a:p>
        </p:txBody>
      </p:sp>
      <p:sp>
        <p:nvSpPr>
          <p:cNvPr id="2" name="Slayt Numarası Yer Tutucusu 1"/>
          <p:cNvSpPr>
            <a:spLocks noGrp="1"/>
          </p:cNvSpPr>
          <p:nvPr>
            <p:ph type="sldNum" sz="quarter" idx="12"/>
          </p:nvPr>
        </p:nvSpPr>
        <p:spPr/>
        <p:txBody>
          <a:bodyPr/>
          <a:lstStyle/>
          <a:p>
            <a:fld id="{77D6CD2C-A168-2044-B254-D306C4305C2F}" type="slidenum">
              <a:rPr lang="en-US" smtClean="0"/>
              <a:t>48</a:t>
            </a:fld>
            <a:endParaRPr lang="en-US"/>
          </a:p>
        </p:txBody>
      </p:sp>
    </p:spTree>
    <p:extLst>
      <p:ext uri="{BB962C8B-B14F-4D97-AF65-F5344CB8AC3E}">
        <p14:creationId xmlns:p14="http://schemas.microsoft.com/office/powerpoint/2010/main" val="6895603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75939" y="1054900"/>
            <a:ext cx="7268061" cy="5816977"/>
          </a:xfrm>
          <a:prstGeom prst="rect">
            <a:avLst/>
          </a:prstGeom>
          <a:noFill/>
        </p:spPr>
        <p:txBody>
          <a:bodyPr wrap="square" rtlCol="0">
            <a:spAutoFit/>
          </a:bodyPr>
          <a:lstStyle/>
          <a:p>
            <a:r>
              <a:rPr lang="tr-TR" sz="2000" b="1" dirty="0" smtClean="0"/>
              <a:t>Elektrik-Elektronik Teknolojileri</a:t>
            </a:r>
            <a:endParaRPr lang="tr-TR" sz="2000" dirty="0" smtClean="0"/>
          </a:p>
          <a:p>
            <a:endParaRPr lang="tr-TR" sz="1050" b="1" dirty="0" smtClean="0"/>
          </a:p>
          <a:p>
            <a:r>
              <a:rPr lang="tr-TR" sz="2000" b="1" dirty="0" smtClean="0"/>
              <a:t>Uluslararası Elektronik Sektörüne Giden Yol İTÜ </a:t>
            </a:r>
            <a:r>
              <a:rPr lang="tr-TR" sz="2000" b="1" dirty="0" err="1" smtClean="0"/>
              <a:t>MTAL’den</a:t>
            </a:r>
            <a:r>
              <a:rPr lang="tr-TR" sz="2000" b="1" dirty="0" smtClean="0"/>
              <a:t> Geçiyor</a:t>
            </a:r>
            <a:endParaRPr lang="tr-TR" sz="2000" dirty="0" smtClean="0"/>
          </a:p>
          <a:p>
            <a:r>
              <a:rPr lang="tr-TR" sz="1000" b="1" dirty="0" smtClean="0"/>
              <a:t> </a:t>
            </a:r>
            <a:endParaRPr lang="tr-TR" sz="1000" dirty="0" smtClean="0"/>
          </a:p>
          <a:p>
            <a:r>
              <a:rPr lang="tr-TR" sz="2000" dirty="0" err="1" smtClean="0"/>
              <a:t>Hiper</a:t>
            </a:r>
            <a:r>
              <a:rPr lang="tr-TR" sz="2000" dirty="0" smtClean="0"/>
              <a:t> aktif bir hızla değişen dünyada, elektrik-elektronik teknolojisi alanı bizlere sıra dışı fırsatlar sunarken, eşi benzeri görülmemiş bir rekabet ortamı da oluşturuyor. </a:t>
            </a:r>
          </a:p>
          <a:p>
            <a:r>
              <a:rPr lang="tr-TR" sz="1000" dirty="0" smtClean="0"/>
              <a:t> </a:t>
            </a:r>
          </a:p>
          <a:p>
            <a:r>
              <a:rPr lang="tr-TR" sz="2000" dirty="0" smtClean="0"/>
              <a:t>Ülkemizin bu ortamda lider ve belirleyici bir role sahip olması, bu sektörün yetişmiş eleman ihtiyacından geçiyor. Yola bu bilinçle çıkan İTÜ, geleceğin mühendislerini bugünden yetiştiriyor. Bu mühendislerin alanlarında yenilikçi gelişmelere imzalarını atacağından şüphemiz yok.   </a:t>
            </a:r>
          </a:p>
          <a:p>
            <a:r>
              <a:rPr lang="tr-TR" sz="1050" b="1" dirty="0" smtClean="0"/>
              <a:t> </a:t>
            </a:r>
            <a:endParaRPr lang="tr-TR" sz="1050" dirty="0" smtClean="0"/>
          </a:p>
          <a:p>
            <a:r>
              <a:rPr lang="tr-TR" sz="2000" dirty="0" smtClean="0"/>
              <a:t>Mesleki gelişim, elektrik elektronik ölçme uygulamaları, elektrik devre hesaplamaları, teknik ve meslek resim çizimleri yapma ile ilgili bilgi, beceri ve yetkinliklerin kazanılması bu programda sunduklarımızdan yalnızca bazıları. </a:t>
            </a:r>
          </a:p>
          <a:p>
            <a:r>
              <a:rPr lang="tr-TR" sz="1050" dirty="0" smtClean="0"/>
              <a:t> </a:t>
            </a:r>
          </a:p>
          <a:p>
            <a:r>
              <a:rPr lang="tr-TR" sz="2000" b="1" dirty="0" smtClean="0"/>
              <a:t>Uzmanlık</a:t>
            </a:r>
          </a:p>
          <a:p>
            <a:r>
              <a:rPr lang="tr-TR" sz="2000" dirty="0" smtClean="0"/>
              <a:t>-Endüstriyel Bakım Onarım Dalı</a:t>
            </a:r>
            <a:endParaRPr lang="tr-TR" sz="2000" dirty="0"/>
          </a:p>
        </p:txBody>
      </p:sp>
      <p:sp>
        <p:nvSpPr>
          <p:cNvPr id="5" name="Title 3"/>
          <p:cNvSpPr txBox="1">
            <a:spLocks/>
          </p:cNvSpPr>
          <p:nvPr/>
        </p:nvSpPr>
        <p:spPr>
          <a:xfrm>
            <a:off x="1791015" y="63041"/>
            <a:ext cx="735298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t>İTÜ </a:t>
            </a:r>
            <a:r>
              <a:rPr lang="en-US" sz="2800" b="1" dirty="0" smtClean="0"/>
              <a:t>MTAL’NİN </a:t>
            </a:r>
            <a:r>
              <a:rPr lang="en-US" sz="2800" b="1" dirty="0"/>
              <a:t>BÖLÜMLERİ</a:t>
            </a:r>
            <a:endParaRPr lang="en-US" sz="2800" dirty="0"/>
          </a:p>
        </p:txBody>
      </p:sp>
      <p:sp>
        <p:nvSpPr>
          <p:cNvPr id="2" name="Slayt Numarası Yer Tutucusu 1"/>
          <p:cNvSpPr>
            <a:spLocks noGrp="1"/>
          </p:cNvSpPr>
          <p:nvPr>
            <p:ph type="sldNum" sz="quarter" idx="12"/>
          </p:nvPr>
        </p:nvSpPr>
        <p:spPr/>
        <p:txBody>
          <a:bodyPr/>
          <a:lstStyle/>
          <a:p>
            <a:fld id="{77D6CD2C-A168-2044-B254-D306C4305C2F}" type="slidenum">
              <a:rPr lang="en-US" smtClean="0"/>
              <a:t>49</a:t>
            </a:fld>
            <a:endParaRPr lang="en-US"/>
          </a:p>
        </p:txBody>
      </p:sp>
    </p:spTree>
    <p:extLst>
      <p:ext uri="{BB962C8B-B14F-4D97-AF65-F5344CB8AC3E}">
        <p14:creationId xmlns:p14="http://schemas.microsoft.com/office/powerpoint/2010/main" val="3430491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20087"/>
            <a:ext cx="7373986" cy="1143000"/>
          </a:xfrm>
        </p:spPr>
        <p:txBody>
          <a:bodyPr>
            <a:normAutofit/>
          </a:bodyPr>
          <a:lstStyle/>
          <a:p>
            <a:r>
              <a:rPr lang="tr-TR" sz="2800" b="1" dirty="0" smtClean="0"/>
              <a:t>Mesleki</a:t>
            </a:r>
            <a:r>
              <a:rPr lang="en-US" sz="2800" b="1" dirty="0" smtClean="0"/>
              <a:t> </a:t>
            </a:r>
            <a:r>
              <a:rPr lang="tr-TR" sz="2800" b="1" dirty="0" smtClean="0"/>
              <a:t>Eğitim ve Ahilik</a:t>
            </a:r>
            <a:endParaRPr lang="tr-TR" sz="2800" b="1" dirty="0"/>
          </a:p>
        </p:txBody>
      </p:sp>
      <p:sp>
        <p:nvSpPr>
          <p:cNvPr id="3" name="Slayt Numarası Yer Tutucusu 2"/>
          <p:cNvSpPr>
            <a:spLocks noGrp="1"/>
          </p:cNvSpPr>
          <p:nvPr>
            <p:ph type="sldNum" sz="quarter" idx="12"/>
          </p:nvPr>
        </p:nvSpPr>
        <p:spPr/>
        <p:txBody>
          <a:bodyPr/>
          <a:lstStyle/>
          <a:p>
            <a:fld id="{77D6CD2C-A168-2044-B254-D306C4305C2F}" type="slidenum">
              <a:rPr lang="en-US" smtClean="0"/>
              <a:t>5</a:t>
            </a:fld>
            <a:endParaRPr lang="en-US"/>
          </a:p>
        </p:txBody>
      </p:sp>
      <p:pic>
        <p:nvPicPr>
          <p:cNvPr id="4" name="Resim 3"/>
          <p:cNvPicPr>
            <a:picLocks noChangeAspect="1"/>
          </p:cNvPicPr>
          <p:nvPr/>
        </p:nvPicPr>
        <p:blipFill rotWithShape="1">
          <a:blip r:embed="rId4"/>
          <a:srcRect r="63979"/>
          <a:stretch/>
        </p:blipFill>
        <p:spPr>
          <a:xfrm>
            <a:off x="1770014" y="3517246"/>
            <a:ext cx="2625005" cy="3340754"/>
          </a:xfrm>
          <a:prstGeom prst="rect">
            <a:avLst/>
          </a:prstGeom>
        </p:spPr>
      </p:pic>
      <p:sp>
        <p:nvSpPr>
          <p:cNvPr id="7" name="Dikdörtgen 6"/>
          <p:cNvSpPr/>
          <p:nvPr/>
        </p:nvSpPr>
        <p:spPr>
          <a:xfrm>
            <a:off x="3996812" y="4402793"/>
            <a:ext cx="4911213" cy="1569660"/>
          </a:xfrm>
          <a:prstGeom prst="rect">
            <a:avLst/>
          </a:prstGeom>
        </p:spPr>
        <p:txBody>
          <a:bodyPr wrap="square">
            <a:spAutoFit/>
          </a:bodyPr>
          <a:lstStyle/>
          <a:p>
            <a:pPr algn="ctr"/>
            <a:r>
              <a:rPr lang="de-DE" sz="2400" dirty="0"/>
              <a:t>“Hak </a:t>
            </a:r>
            <a:r>
              <a:rPr lang="de-DE" sz="2400" dirty="0" err="1"/>
              <a:t>ile</a:t>
            </a:r>
            <a:r>
              <a:rPr lang="de-DE" sz="2400" dirty="0"/>
              <a:t> </a:t>
            </a:r>
            <a:r>
              <a:rPr lang="de-DE" sz="2400" dirty="0" err="1"/>
              <a:t>sabır</a:t>
            </a:r>
            <a:r>
              <a:rPr lang="de-DE" sz="2400" dirty="0"/>
              <a:t> </a:t>
            </a:r>
            <a:r>
              <a:rPr lang="de-DE" sz="2400" dirty="0" err="1"/>
              <a:t>dileyip</a:t>
            </a:r>
            <a:r>
              <a:rPr lang="de-DE" sz="2400" dirty="0"/>
              <a:t>, </a:t>
            </a:r>
            <a:r>
              <a:rPr lang="de-DE" sz="2400" dirty="0" err="1"/>
              <a:t>Bize</a:t>
            </a:r>
            <a:r>
              <a:rPr lang="de-DE" sz="2400" dirty="0"/>
              <a:t> </a:t>
            </a:r>
            <a:r>
              <a:rPr lang="de-DE" sz="2400" dirty="0" err="1"/>
              <a:t>gelen</a:t>
            </a:r>
            <a:r>
              <a:rPr lang="de-DE" sz="2400" dirty="0"/>
              <a:t> </a:t>
            </a:r>
            <a:r>
              <a:rPr lang="de-DE" sz="2400" dirty="0" err="1"/>
              <a:t>bizdendir</a:t>
            </a:r>
            <a:r>
              <a:rPr lang="de-DE" sz="2400" dirty="0"/>
              <a:t>.</a:t>
            </a:r>
          </a:p>
          <a:p>
            <a:pPr algn="ctr"/>
            <a:r>
              <a:rPr lang="tr-TR" sz="2400" dirty="0"/>
              <a:t>Akıl ve ahlak ile </a:t>
            </a:r>
            <a:r>
              <a:rPr lang="tr-TR" sz="2400" dirty="0" err="1"/>
              <a:t>calışıp</a:t>
            </a:r>
            <a:r>
              <a:rPr lang="tr-TR" sz="2400" dirty="0"/>
              <a:t>, bizi gecen</a:t>
            </a:r>
          </a:p>
          <a:p>
            <a:pPr algn="ctr"/>
            <a:r>
              <a:rPr lang="tr-TR" sz="2400" dirty="0"/>
              <a:t>bizdendir.”</a:t>
            </a:r>
          </a:p>
        </p:txBody>
      </p:sp>
      <p:sp>
        <p:nvSpPr>
          <p:cNvPr id="8" name="Dikdörtgen 7"/>
          <p:cNvSpPr/>
          <p:nvPr/>
        </p:nvSpPr>
        <p:spPr>
          <a:xfrm>
            <a:off x="1976284" y="1120676"/>
            <a:ext cx="7059561" cy="4302716"/>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a:t>Ahi Evran, Azerbaycan’ın Hoy kasabasında 1171’de doğmuştur. </a:t>
            </a:r>
            <a:endParaRPr lang="tr-TR" sz="2400" dirty="0" smtClean="0"/>
          </a:p>
          <a:p>
            <a:pPr marL="342900" indent="-342900">
              <a:spcBef>
                <a:spcPct val="20000"/>
              </a:spcBef>
              <a:buFont typeface="Arial" panose="020B0604020202020204" pitchFamily="34" charset="0"/>
              <a:buChar char="•"/>
            </a:pPr>
            <a:r>
              <a:rPr lang="tr-TR" sz="2400" dirty="0" smtClean="0"/>
              <a:t>Hoy</a:t>
            </a:r>
            <a:r>
              <a:rPr lang="tr-TR" sz="2400" dirty="0"/>
              <a:t>, Horasan ve </a:t>
            </a:r>
            <a:r>
              <a:rPr lang="tr-TR" sz="2400" dirty="0" smtClean="0"/>
              <a:t>Bağdat’ta </a:t>
            </a:r>
            <a:r>
              <a:rPr lang="tr-TR" sz="2400" dirty="0"/>
              <a:t>eğitim alan Ahi Evran </a:t>
            </a:r>
            <a:r>
              <a:rPr lang="tr-TR" sz="2400" dirty="0" smtClean="0"/>
              <a:t>Anadolu’nun değişik yerlerinde iş </a:t>
            </a:r>
            <a:r>
              <a:rPr lang="tr-TR" sz="2400" dirty="0"/>
              <a:t>hayatını sürdürmüştür.</a:t>
            </a:r>
          </a:p>
        </p:txBody>
      </p:sp>
    </p:spTree>
    <p:extLst>
      <p:ext uri="{BB962C8B-B14F-4D97-AF65-F5344CB8AC3E}">
        <p14:creationId xmlns:p14="http://schemas.microsoft.com/office/powerpoint/2010/main" val="34679146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3"/>
          <p:cNvSpPr txBox="1">
            <a:spLocks/>
          </p:cNvSpPr>
          <p:nvPr/>
        </p:nvSpPr>
        <p:spPr>
          <a:xfrm>
            <a:off x="1783458" y="188913"/>
            <a:ext cx="736054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t>İTÜ </a:t>
            </a:r>
            <a:r>
              <a:rPr lang="en-US" sz="2800" b="1" dirty="0" smtClean="0"/>
              <a:t>MTAL’IN </a:t>
            </a:r>
            <a:r>
              <a:rPr lang="en-US" sz="2800" b="1" dirty="0"/>
              <a:t>AYRICALIKLI MEZUNLARI</a:t>
            </a:r>
            <a:endParaRPr lang="en-US" sz="2800" dirty="0"/>
          </a:p>
        </p:txBody>
      </p:sp>
      <p:sp>
        <p:nvSpPr>
          <p:cNvPr id="3" name="TextBox 2"/>
          <p:cNvSpPr txBox="1"/>
          <p:nvPr/>
        </p:nvSpPr>
        <p:spPr>
          <a:xfrm>
            <a:off x="1881698" y="1654988"/>
            <a:ext cx="7186730" cy="4507615"/>
          </a:xfrm>
          <a:prstGeom prst="rect">
            <a:avLst/>
          </a:prstGeom>
          <a:noFill/>
        </p:spPr>
        <p:txBody>
          <a:bodyPr wrap="square" rtlCol="0">
            <a:spAutoFit/>
          </a:bodyPr>
          <a:lstStyle/>
          <a:p>
            <a:r>
              <a:rPr lang="tr-TR" sz="2400" dirty="0"/>
              <a:t>Türkiye’nin en çok mezun veren okullarından birinin bünyesine dahil olan öğrencilerimiz, bugün sayısı 140.000’e yaklaşan büyük İTÜ ailesinin parçası olacaklar. </a:t>
            </a:r>
            <a:endParaRPr lang="en-US" sz="2400" dirty="0"/>
          </a:p>
          <a:p>
            <a:r>
              <a:rPr lang="tr-TR" sz="2400" dirty="0"/>
              <a:t> </a:t>
            </a:r>
            <a:endParaRPr lang="en-US" sz="2400" dirty="0"/>
          </a:p>
          <a:p>
            <a:r>
              <a:rPr lang="tr-TR" sz="2400" dirty="0"/>
              <a:t>Mezun ağımızın büyüklüğü, İTÜ imkanlarından yararlanma fırsatı ve bu ekolde yetişmiş olmak İTÜ </a:t>
            </a:r>
            <a:r>
              <a:rPr lang="tr-TR" sz="2400" dirty="0" err="1" smtClean="0"/>
              <a:t>MTAL’nin</a:t>
            </a:r>
            <a:r>
              <a:rPr lang="tr-TR" sz="2400" dirty="0" smtClean="0"/>
              <a:t> </a:t>
            </a:r>
            <a:r>
              <a:rPr lang="tr-TR" sz="2400" dirty="0"/>
              <a:t>sunacakları arasında…</a:t>
            </a:r>
            <a:endParaRPr lang="en-US" sz="2400" dirty="0"/>
          </a:p>
          <a:p>
            <a:r>
              <a:rPr lang="tr-TR" sz="2400" dirty="0"/>
              <a:t> </a:t>
            </a:r>
            <a:endParaRPr lang="en-US" sz="2400" dirty="0"/>
          </a:p>
          <a:p>
            <a:r>
              <a:rPr lang="tr-TR" sz="2400" dirty="0"/>
              <a:t>Biliyoruz ki mezunlarımız kendi alanlarında uzman, </a:t>
            </a:r>
            <a:r>
              <a:rPr lang="tr-TR" sz="2400" dirty="0" smtClean="0"/>
              <a:t>küresel </a:t>
            </a:r>
            <a:r>
              <a:rPr lang="tr-TR" sz="2400" dirty="0"/>
              <a:t>düzeyde söz söyleyebilecek, yenilikçi bir vizyona sahip bireyler olacaklar ve bizi gururlandıracaklar.  </a:t>
            </a:r>
            <a:endParaRPr lang="en-US" sz="2400" dirty="0"/>
          </a:p>
          <a:p>
            <a:endParaRPr lang="en-US" sz="2400" dirty="0"/>
          </a:p>
        </p:txBody>
      </p:sp>
      <p:sp>
        <p:nvSpPr>
          <p:cNvPr id="4" name="Slayt Numarası Yer Tutucusu 3"/>
          <p:cNvSpPr>
            <a:spLocks noGrp="1"/>
          </p:cNvSpPr>
          <p:nvPr>
            <p:ph type="sldNum" sz="quarter" idx="12"/>
          </p:nvPr>
        </p:nvSpPr>
        <p:spPr/>
        <p:txBody>
          <a:bodyPr/>
          <a:lstStyle/>
          <a:p>
            <a:fld id="{77D6CD2C-A168-2044-B254-D306C4305C2F}" type="slidenum">
              <a:rPr lang="en-US" smtClean="0"/>
              <a:t>50</a:t>
            </a:fld>
            <a:endParaRPr lang="en-US"/>
          </a:p>
        </p:txBody>
      </p:sp>
    </p:spTree>
    <p:extLst>
      <p:ext uri="{BB962C8B-B14F-4D97-AF65-F5344CB8AC3E}">
        <p14:creationId xmlns:p14="http://schemas.microsoft.com/office/powerpoint/2010/main" val="16895941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3"/>
          <p:cNvSpPr txBox="1">
            <a:spLocks/>
          </p:cNvSpPr>
          <p:nvPr/>
        </p:nvSpPr>
        <p:spPr>
          <a:xfrm>
            <a:off x="1783458" y="188913"/>
            <a:ext cx="736054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tr-TR" sz="2800" b="1" dirty="0" smtClean="0"/>
              <a:t>NİÇİN </a:t>
            </a:r>
            <a:r>
              <a:rPr lang="en-US" sz="2800" b="1" dirty="0" smtClean="0"/>
              <a:t>İTÜ MTAL’</a:t>
            </a:r>
            <a:r>
              <a:rPr lang="tr-TR" sz="2800" b="1" dirty="0" smtClean="0"/>
              <a:t>İ TERCİH ETMELİSİNİZ?</a:t>
            </a:r>
            <a:endParaRPr lang="en-US" sz="2800" dirty="0"/>
          </a:p>
        </p:txBody>
      </p:sp>
      <p:sp>
        <p:nvSpPr>
          <p:cNvPr id="3" name="TextBox 2"/>
          <p:cNvSpPr txBox="1"/>
          <p:nvPr/>
        </p:nvSpPr>
        <p:spPr>
          <a:xfrm>
            <a:off x="1868474" y="1313441"/>
            <a:ext cx="7190509" cy="5786199"/>
          </a:xfrm>
          <a:prstGeom prst="rect">
            <a:avLst/>
          </a:prstGeom>
          <a:noFill/>
        </p:spPr>
        <p:txBody>
          <a:bodyPr wrap="square" rtlCol="0">
            <a:spAutoFit/>
          </a:bodyPr>
          <a:lstStyle>
            <a:defPPr>
              <a:defRPr lang="en-US"/>
            </a:defPPr>
            <a:lvl1pPr marL="342900" lvl="0" indent="-342900">
              <a:buFont typeface="Arial"/>
              <a:buChar char="•"/>
              <a:defRPr sz="2400"/>
            </a:lvl1pPr>
          </a:lstStyle>
          <a:p>
            <a:pPr marL="216000" indent="-216000"/>
            <a:r>
              <a:rPr lang="tr-TR" dirty="0" smtClean="0"/>
              <a:t>Hedefleriniz yetenekleriniz olduğuna güveniyorsanız,</a:t>
            </a:r>
          </a:p>
          <a:p>
            <a:pPr marL="216000" indent="-216000"/>
            <a:r>
              <a:rPr lang="tr-TR" dirty="0" smtClean="0"/>
              <a:t>Araştırma, geliştirme ve uygulama yapmayı sevip, sorunları şikayete değil, projeye dönüştürebiliyorsanız,</a:t>
            </a:r>
          </a:p>
          <a:p>
            <a:pPr marL="216000" indent="-216000"/>
            <a:r>
              <a:rPr lang="tr-TR" dirty="0" smtClean="0"/>
              <a:t>Evrensel düşünüp, her alanda önde olacağınıza, disiplinli takım çalışması yapacağınıza, </a:t>
            </a:r>
          </a:p>
          <a:p>
            <a:pPr marL="216000" indent="-216000"/>
            <a:r>
              <a:rPr lang="tr-TR" dirty="0"/>
              <a:t>Mesleki </a:t>
            </a:r>
            <a:r>
              <a:rPr lang="tr-TR" dirty="0" smtClean="0"/>
              <a:t>yetkinliği, </a:t>
            </a:r>
            <a:r>
              <a:rPr lang="tr-TR" dirty="0"/>
              <a:t>Ahilik </a:t>
            </a:r>
            <a:r>
              <a:rPr lang="tr-TR" dirty="0" smtClean="0"/>
              <a:t>kültürünü, </a:t>
            </a:r>
            <a:r>
              <a:rPr lang="tr-TR" dirty="0"/>
              <a:t>milli, manevi ve ahlaki değerleri ileriye </a:t>
            </a:r>
            <a:r>
              <a:rPr lang="tr-TR" dirty="0" smtClean="0"/>
              <a:t>taşıyacağınıza, </a:t>
            </a:r>
          </a:p>
          <a:p>
            <a:pPr marL="216000" indent="-216000"/>
            <a:r>
              <a:rPr lang="tr-TR" dirty="0" smtClean="0"/>
              <a:t>Lisede üniversite eğitimi, üniversitede uzmanlık yapacağınıza</a:t>
            </a:r>
          </a:p>
          <a:p>
            <a:pPr marL="0" indent="0">
              <a:buNone/>
            </a:pPr>
            <a:r>
              <a:rPr lang="tr-TR" b="1" dirty="0" smtClean="0"/>
              <a:t>İnanıyorsanız,</a:t>
            </a:r>
          </a:p>
          <a:p>
            <a:pPr marL="0" indent="0" algn="ctr">
              <a:buNone/>
            </a:pPr>
            <a:r>
              <a:rPr lang="tr-TR" b="1" dirty="0" smtClean="0"/>
              <a:t>2023 </a:t>
            </a:r>
            <a:r>
              <a:rPr lang="tr-TR" b="1" dirty="0"/>
              <a:t>Eğitim </a:t>
            </a:r>
            <a:r>
              <a:rPr lang="tr-TR" b="1" dirty="0" err="1"/>
              <a:t>Vizyonu’nun</a:t>
            </a:r>
            <a:r>
              <a:rPr lang="tr-TR" b="1" dirty="0"/>
              <a:t> temel amacı doğrultusunda</a:t>
            </a:r>
            <a:r>
              <a:rPr lang="tr-TR" b="1" dirty="0" smtClean="0"/>
              <a:t>, çağın ve geleceğin becerileriyle </a:t>
            </a:r>
            <a:r>
              <a:rPr lang="tr-TR" b="1" dirty="0"/>
              <a:t>donanmış ve </a:t>
            </a:r>
            <a:r>
              <a:rPr lang="tr-TR" b="1" dirty="0" smtClean="0"/>
              <a:t>bu donanımı </a:t>
            </a:r>
            <a:r>
              <a:rPr lang="tr-TR" b="1" dirty="0"/>
              <a:t>insanlık hayrına </a:t>
            </a:r>
            <a:r>
              <a:rPr lang="tr-TR" b="1" dirty="0" smtClean="0"/>
              <a:t>sarf edebilen</a:t>
            </a:r>
            <a:r>
              <a:rPr lang="tr-TR" b="1" dirty="0"/>
              <a:t>, bilime sevdalı, </a:t>
            </a:r>
            <a:r>
              <a:rPr lang="tr-TR" b="1" dirty="0" smtClean="0"/>
              <a:t>kültüre meraklı </a:t>
            </a:r>
            <a:r>
              <a:rPr lang="tr-TR" b="1" dirty="0"/>
              <a:t>ve duyarlı, nitelikli</a:t>
            </a:r>
            <a:r>
              <a:rPr lang="tr-TR" b="1" dirty="0" smtClean="0"/>
              <a:t>, ahlaklı bir insan olmak için İTÜ </a:t>
            </a:r>
            <a:r>
              <a:rPr lang="tr-TR" b="1" dirty="0" err="1" smtClean="0"/>
              <a:t>MTAL’i</a:t>
            </a:r>
            <a:r>
              <a:rPr lang="tr-TR" b="1" dirty="0" smtClean="0"/>
              <a:t> tercih edebilirsiniz.</a:t>
            </a:r>
            <a:endParaRPr lang="tr-TR" dirty="0"/>
          </a:p>
        </p:txBody>
      </p:sp>
      <p:sp>
        <p:nvSpPr>
          <p:cNvPr id="4" name="Slayt Numarası Yer Tutucusu 3"/>
          <p:cNvSpPr>
            <a:spLocks noGrp="1"/>
          </p:cNvSpPr>
          <p:nvPr>
            <p:ph type="sldNum" sz="quarter" idx="12"/>
          </p:nvPr>
        </p:nvSpPr>
        <p:spPr/>
        <p:txBody>
          <a:bodyPr/>
          <a:lstStyle/>
          <a:p>
            <a:fld id="{77D6CD2C-A168-2044-B254-D306C4305C2F}" type="slidenum">
              <a:rPr lang="en-US" smtClean="0"/>
              <a:t>51</a:t>
            </a:fld>
            <a:endParaRPr lang="en-US" dirty="0"/>
          </a:p>
        </p:txBody>
      </p:sp>
    </p:spTree>
    <p:extLst>
      <p:ext uri="{BB962C8B-B14F-4D97-AF65-F5344CB8AC3E}">
        <p14:creationId xmlns:p14="http://schemas.microsoft.com/office/powerpoint/2010/main" val="22537487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3"/>
          <p:cNvSpPr txBox="1">
            <a:spLocks/>
          </p:cNvSpPr>
          <p:nvPr/>
        </p:nvSpPr>
        <p:spPr>
          <a:xfrm>
            <a:off x="1783458" y="188913"/>
            <a:ext cx="736054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t>İTÜ </a:t>
            </a:r>
            <a:r>
              <a:rPr lang="en-US" sz="2800" b="1" dirty="0" smtClean="0"/>
              <a:t>MTAL</a:t>
            </a:r>
            <a:endParaRPr lang="en-US" sz="2800" dirty="0"/>
          </a:p>
        </p:txBody>
      </p:sp>
      <p:sp>
        <p:nvSpPr>
          <p:cNvPr id="16" name="TextBox 2"/>
          <p:cNvSpPr txBox="1"/>
          <p:nvPr/>
        </p:nvSpPr>
        <p:spPr>
          <a:xfrm>
            <a:off x="1594096" y="1120169"/>
            <a:ext cx="7549903" cy="2554545"/>
          </a:xfrm>
          <a:prstGeom prst="rect">
            <a:avLst/>
          </a:prstGeom>
          <a:noFill/>
        </p:spPr>
        <p:txBody>
          <a:bodyPr wrap="square" rtlCol="0">
            <a:spAutoFit/>
          </a:bodyPr>
          <a:lstStyle/>
          <a:p>
            <a:pPr marL="342900" indent="-342900">
              <a:buFontTx/>
              <a:buChar char="-"/>
            </a:pPr>
            <a:r>
              <a:rPr lang="tr-TR" sz="2000" dirty="0">
                <a:hlinkClick r:id="rId3"/>
              </a:rPr>
              <a:t>http://itumtal.itu.edu.tr/</a:t>
            </a:r>
            <a:endParaRPr lang="tr-TR" sz="2000" dirty="0"/>
          </a:p>
          <a:p>
            <a:pPr marL="342900" indent="-342900">
              <a:buFontTx/>
              <a:buChar char="-"/>
            </a:pPr>
            <a:r>
              <a:rPr lang="tr-TR" sz="2000" dirty="0" smtClean="0">
                <a:hlinkClick r:id="rId4"/>
              </a:rPr>
              <a:t>http</a:t>
            </a:r>
            <a:r>
              <a:rPr lang="tr-TR" sz="2000" dirty="0">
                <a:hlinkClick r:id="rId4"/>
              </a:rPr>
              <a:t>://itumtal.meb.k12.tr</a:t>
            </a:r>
            <a:r>
              <a:rPr lang="tr-TR" sz="2000" dirty="0" smtClean="0">
                <a:hlinkClick r:id="rId4"/>
              </a:rPr>
              <a:t>/</a:t>
            </a:r>
            <a:endParaRPr lang="tr-TR" sz="2000" dirty="0" smtClean="0"/>
          </a:p>
          <a:p>
            <a:pPr marL="342900" indent="-342900">
              <a:buFontTx/>
              <a:buChar char="-"/>
            </a:pPr>
            <a:r>
              <a:rPr lang="tr-TR" sz="2000" dirty="0" smtClean="0">
                <a:hlinkClick r:id="rId5"/>
              </a:rPr>
              <a:t>http</a:t>
            </a:r>
            <a:r>
              <a:rPr lang="tr-TR" sz="2000" dirty="0">
                <a:hlinkClick r:id="rId5"/>
              </a:rPr>
              <a:t>://</a:t>
            </a:r>
            <a:r>
              <a:rPr lang="tr-TR" sz="2000" dirty="0" smtClean="0">
                <a:hlinkClick r:id="rId5"/>
              </a:rPr>
              <a:t>itumtal.itu.edu.tr/haberler</a:t>
            </a:r>
            <a:r>
              <a:rPr lang="tr-TR" sz="2000" dirty="0" smtClean="0"/>
              <a:t> </a:t>
            </a:r>
          </a:p>
          <a:p>
            <a:pPr marL="342900" indent="-342900">
              <a:buFontTx/>
              <a:buChar char="-"/>
            </a:pPr>
            <a:r>
              <a:rPr lang="tr-TR" sz="2000" dirty="0">
                <a:hlinkClick r:id="rId6"/>
              </a:rPr>
              <a:t>http://itumtal.meb.k12.tr/icerikler/sikca-sorulan-sorular_9661445.html</a:t>
            </a:r>
            <a:endParaRPr lang="tr-TR" sz="2000" dirty="0" smtClean="0"/>
          </a:p>
          <a:p>
            <a:pPr marL="342900" indent="-342900">
              <a:buFontTx/>
              <a:buChar char="-"/>
            </a:pPr>
            <a:r>
              <a:rPr lang="tr-TR" sz="2000" dirty="0">
                <a:hlinkClick r:id="rId7"/>
              </a:rPr>
              <a:t>https://www.ituvakif.org.tr/dergi.asp</a:t>
            </a:r>
            <a:endParaRPr lang="tr-TR" sz="2000" dirty="0"/>
          </a:p>
          <a:p>
            <a:pPr marL="342900" indent="-342900">
              <a:buFontTx/>
              <a:buChar char="-"/>
            </a:pPr>
            <a:r>
              <a:rPr lang="tr-TR" sz="2000" dirty="0" smtClean="0">
                <a:hlinkClick r:id="rId8"/>
              </a:rPr>
              <a:t>https</a:t>
            </a:r>
            <a:r>
              <a:rPr lang="tr-TR" sz="2000" dirty="0">
                <a:hlinkClick r:id="rId8"/>
              </a:rPr>
              <a:t>://2023vizyonu.meb.gov.tr</a:t>
            </a:r>
            <a:r>
              <a:rPr lang="tr-TR" sz="2000" dirty="0" smtClean="0">
                <a:hlinkClick r:id="rId8"/>
              </a:rPr>
              <a:t>/</a:t>
            </a:r>
            <a:endParaRPr lang="tr-TR" sz="2000" dirty="0" smtClean="0"/>
          </a:p>
          <a:p>
            <a:pPr marL="342900" indent="-342900">
              <a:buFontTx/>
              <a:buChar char="-"/>
            </a:pPr>
            <a:r>
              <a:rPr lang="tr-TR" sz="2000" dirty="0">
                <a:hlinkClick r:id="rId9"/>
              </a:rPr>
              <a:t>http://www.sbb.gov.tr/kalkinma-planlari</a:t>
            </a:r>
            <a:r>
              <a:rPr lang="tr-TR" sz="2000" dirty="0" smtClean="0">
                <a:hlinkClick r:id="rId9"/>
              </a:rPr>
              <a:t>/</a:t>
            </a:r>
            <a:endParaRPr lang="en-US" sz="2000" dirty="0"/>
          </a:p>
        </p:txBody>
      </p:sp>
      <p:pic>
        <p:nvPicPr>
          <p:cNvPr id="4" name="Resim 3"/>
          <p:cNvPicPr>
            <a:picLocks noChangeAspect="1"/>
          </p:cNvPicPr>
          <p:nvPr/>
        </p:nvPicPr>
        <p:blipFill>
          <a:blip r:embed="rId10"/>
          <a:stretch>
            <a:fillRect/>
          </a:stretch>
        </p:blipFill>
        <p:spPr>
          <a:xfrm>
            <a:off x="1783459" y="3730536"/>
            <a:ext cx="7360542" cy="3217373"/>
          </a:xfrm>
          <a:prstGeom prst="rect">
            <a:avLst/>
          </a:prstGeom>
        </p:spPr>
      </p:pic>
    </p:spTree>
    <p:extLst>
      <p:ext uri="{BB962C8B-B14F-4D97-AF65-F5344CB8AC3E}">
        <p14:creationId xmlns:p14="http://schemas.microsoft.com/office/powerpoint/2010/main" val="306908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6" name="Picture 5" descr="ITU_LOGO_PT29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929" y="1984574"/>
            <a:ext cx="1858675" cy="1065099"/>
          </a:xfrm>
          <a:prstGeom prst="rect">
            <a:avLst/>
          </a:prstGeom>
        </p:spPr>
      </p:pic>
      <p:pic>
        <p:nvPicPr>
          <p:cNvPr id="2" name="Picture 1">
            <a:extLst>
              <a:ext uri="{FF2B5EF4-FFF2-40B4-BE49-F238E27FC236}">
                <a16:creationId xmlns:a16="http://schemas.microsoft.com/office/drawing/2014/main" id="{EB0E2577-3079-F049-BD5D-98906FA85AF8}"/>
              </a:ext>
            </a:extLst>
          </p:cNvPr>
          <p:cNvPicPr>
            <a:picLocks noChangeAspect="1"/>
          </p:cNvPicPr>
          <p:nvPr/>
        </p:nvPicPr>
        <p:blipFill>
          <a:blip r:embed="rId4"/>
          <a:stretch>
            <a:fillRect/>
          </a:stretch>
        </p:blipFill>
        <p:spPr>
          <a:xfrm>
            <a:off x="2169018" y="3547506"/>
            <a:ext cx="4927600" cy="1346200"/>
          </a:xfrm>
          <a:prstGeom prst="rect">
            <a:avLst/>
          </a:prstGeom>
        </p:spPr>
      </p:pic>
      <p:sp>
        <p:nvSpPr>
          <p:cNvPr id="3" name="Slayt Numarası Yer Tutucusu 2"/>
          <p:cNvSpPr>
            <a:spLocks noGrp="1"/>
          </p:cNvSpPr>
          <p:nvPr>
            <p:ph type="sldNum" sz="quarter" idx="12"/>
          </p:nvPr>
        </p:nvSpPr>
        <p:spPr/>
        <p:txBody>
          <a:bodyPr/>
          <a:lstStyle/>
          <a:p>
            <a:fld id="{77D6CD2C-A168-2044-B254-D306C4305C2F}" type="slidenum">
              <a:rPr lang="en-US" smtClean="0"/>
              <a:t>53</a:t>
            </a:fld>
            <a:endParaRPr lang="en-US"/>
          </a:p>
        </p:txBody>
      </p:sp>
    </p:spTree>
    <p:extLst>
      <p:ext uri="{BB962C8B-B14F-4D97-AF65-F5344CB8AC3E}">
        <p14:creationId xmlns:p14="http://schemas.microsoft.com/office/powerpoint/2010/main" val="15101538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3382" y="188913"/>
            <a:ext cx="7370618" cy="1143000"/>
          </a:xfrm>
        </p:spPr>
        <p:txBody>
          <a:bodyPr>
            <a:normAutofit/>
          </a:bodyPr>
          <a:lstStyle/>
          <a:p>
            <a:r>
              <a:rPr lang="tr-TR" sz="2800" b="1" dirty="0" smtClean="0"/>
              <a:t>İTÜ MTAL</a:t>
            </a:r>
            <a:endParaRPr lang="en-US" sz="2800" dirty="0"/>
          </a:p>
        </p:txBody>
      </p:sp>
      <p:sp>
        <p:nvSpPr>
          <p:cNvPr id="3" name="Content Placeholder 2"/>
          <p:cNvSpPr>
            <a:spLocks noGrp="1"/>
          </p:cNvSpPr>
          <p:nvPr>
            <p:ph idx="1"/>
          </p:nvPr>
        </p:nvSpPr>
        <p:spPr>
          <a:xfrm>
            <a:off x="1926449" y="1331913"/>
            <a:ext cx="7134424" cy="5693866"/>
          </a:xfrm>
          <a:noFill/>
        </p:spPr>
        <p:txBody>
          <a:bodyPr wrap="square" rtlCol="0">
            <a:spAutoFit/>
          </a:bodyPr>
          <a:lstStyle/>
          <a:p>
            <a:pPr marL="216000" indent="-216000"/>
            <a:r>
              <a:rPr lang="tr-TR" sz="2000" dirty="0" smtClean="0"/>
              <a:t>Hedeflerimiz var, inanıyoruz, çalışıyoruz, başaracağız</a:t>
            </a:r>
          </a:p>
          <a:p>
            <a:pPr marL="216000" indent="-216000"/>
            <a:r>
              <a:rPr lang="tr-TR" sz="2000" dirty="0" smtClean="0"/>
              <a:t>Değişimi ve gelişimi hedefleyen eğitim ve öğretim yapıyoruz</a:t>
            </a:r>
          </a:p>
          <a:p>
            <a:pPr marL="216000" indent="-216000"/>
            <a:r>
              <a:rPr lang="tr-TR" sz="2000" dirty="0" smtClean="0"/>
              <a:t>Çıktı odaklı, disiplinler arası ve topluma fayda sağlayan araştırmalar yapıyoruz</a:t>
            </a:r>
          </a:p>
          <a:p>
            <a:pPr marL="216000" indent="-216000"/>
            <a:r>
              <a:rPr lang="tr-TR" sz="2000" dirty="0" smtClean="0"/>
              <a:t>Çok yönlü, etkin ve sürdürülebilir okul sanayi işbirliği yapıyoruz</a:t>
            </a:r>
          </a:p>
          <a:p>
            <a:pPr marL="216000" indent="-216000"/>
            <a:r>
              <a:rPr lang="tr-TR" sz="2000" dirty="0" smtClean="0"/>
              <a:t>Uluslararası işbirliği yapıyoruz</a:t>
            </a:r>
          </a:p>
          <a:p>
            <a:pPr marL="216000" indent="-216000"/>
            <a:r>
              <a:rPr lang="tr-TR" sz="2000" dirty="0" smtClean="0"/>
              <a:t>Lisede üniversite eğitimi, üniversitede uzmanlaşacağız</a:t>
            </a:r>
          </a:p>
          <a:p>
            <a:pPr marL="216000" indent="-216000"/>
            <a:r>
              <a:rPr lang="tr-TR" sz="2000" dirty="0" smtClean="0"/>
              <a:t>Mesleki yetkinliği, Ahilik kültürünü, milli, manevi ve ahlaki değerleri önemsiyoruz</a:t>
            </a:r>
          </a:p>
          <a:p>
            <a:pPr marL="216000" indent="-216000"/>
            <a:r>
              <a:rPr lang="tr-TR" sz="2000" dirty="0" smtClean="0"/>
              <a:t>Sorunları  çalışmamız gereken proje konuları olarak görüyoruz</a:t>
            </a:r>
          </a:p>
          <a:p>
            <a:pPr marL="216000" indent="-216000"/>
            <a:r>
              <a:rPr lang="tr-TR" sz="2000" dirty="0" smtClean="0"/>
              <a:t>Çağın ve geleceğin becerileriyle donanmış ve bu donanımı insanlık hayrına sarf edebilen, bilime sevdalı, kültüre meraklı ve duyarlı, nitelikli, ahlaklı insanlar olacağız</a:t>
            </a:r>
          </a:p>
          <a:p>
            <a:pPr marL="216000" indent="-216000"/>
            <a:endParaRPr lang="tr-TR" sz="2000" dirty="0" smtClean="0"/>
          </a:p>
          <a:p>
            <a:pPr marL="216000" indent="-216000"/>
            <a:endParaRPr lang="tr-TR" sz="2000" dirty="0" smtClean="0"/>
          </a:p>
          <a:p>
            <a:pPr marL="216000" indent="-216000"/>
            <a:endParaRPr lang="tr-TR" sz="2000" dirty="0"/>
          </a:p>
        </p:txBody>
      </p:sp>
      <p:sp>
        <p:nvSpPr>
          <p:cNvPr id="5" name="Slayt Numarası Yer Tutucusu 4"/>
          <p:cNvSpPr>
            <a:spLocks noGrp="1"/>
          </p:cNvSpPr>
          <p:nvPr>
            <p:ph type="sldNum" sz="quarter" idx="12"/>
          </p:nvPr>
        </p:nvSpPr>
        <p:spPr/>
        <p:txBody>
          <a:bodyPr/>
          <a:lstStyle/>
          <a:p>
            <a:fld id="{77D6CD2C-A168-2044-B254-D306C4305C2F}" type="slidenum">
              <a:rPr lang="en-US" smtClean="0"/>
              <a:t>54</a:t>
            </a:fld>
            <a:endParaRPr lang="en-US"/>
          </a:p>
        </p:txBody>
      </p:sp>
    </p:spTree>
    <p:extLst>
      <p:ext uri="{BB962C8B-B14F-4D97-AF65-F5344CB8AC3E}">
        <p14:creationId xmlns:p14="http://schemas.microsoft.com/office/powerpoint/2010/main" val="409104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20087"/>
            <a:ext cx="7373986" cy="1143000"/>
          </a:xfrm>
        </p:spPr>
        <p:txBody>
          <a:bodyPr>
            <a:normAutofit/>
          </a:bodyPr>
          <a:lstStyle/>
          <a:p>
            <a:r>
              <a:rPr lang="tr-TR" sz="2800" b="1" dirty="0"/>
              <a:t>Mesleki</a:t>
            </a:r>
            <a:r>
              <a:rPr lang="en-US" sz="2800" b="1" dirty="0"/>
              <a:t> </a:t>
            </a:r>
            <a:r>
              <a:rPr lang="tr-TR" sz="2800" b="1" dirty="0"/>
              <a:t>Eğitim ve Ahilik</a:t>
            </a:r>
          </a:p>
        </p:txBody>
      </p:sp>
      <p:sp>
        <p:nvSpPr>
          <p:cNvPr id="8" name="Dikdörtgen 7"/>
          <p:cNvSpPr/>
          <p:nvPr/>
        </p:nvSpPr>
        <p:spPr>
          <a:xfrm>
            <a:off x="1976284" y="1120676"/>
            <a:ext cx="6710515" cy="4302716"/>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smtClean="0"/>
              <a:t>Kayseri’de deri işleme atölyelerini örgütleyerek deri Sanayi çarşısını oluşturmuştur. </a:t>
            </a:r>
          </a:p>
          <a:p>
            <a:pPr marL="342900" indent="-342900">
              <a:spcBef>
                <a:spcPct val="20000"/>
              </a:spcBef>
              <a:buFont typeface="Arial" panose="020B0604020202020204" pitchFamily="34" charset="0"/>
              <a:buChar char="•"/>
            </a:pPr>
            <a:r>
              <a:rPr lang="tr-TR" sz="2400" smtClean="0"/>
              <a:t>Bir </a:t>
            </a:r>
            <a:r>
              <a:rPr lang="tr-TR" sz="2400" dirty="0"/>
              <a:t>sure Anadolu şehirlerini dolaşmış ve gittiği yerlerde </a:t>
            </a:r>
            <a:r>
              <a:rPr lang="tr-TR" sz="2400" dirty="0" smtClean="0"/>
              <a:t>ahi örgütleri </a:t>
            </a:r>
            <a:r>
              <a:rPr lang="tr-TR" sz="2400" dirty="0"/>
              <a:t>kurmayı </a:t>
            </a:r>
            <a:r>
              <a:rPr lang="tr-TR" sz="2400" dirty="0" smtClean="0"/>
              <a:t>sürdürmüştür. </a:t>
            </a:r>
          </a:p>
          <a:p>
            <a:pPr marL="342900" indent="-342900">
              <a:spcBef>
                <a:spcPct val="20000"/>
              </a:spcBef>
              <a:buFont typeface="Arial" panose="020B0604020202020204" pitchFamily="34" charset="0"/>
              <a:buChar char="•"/>
            </a:pPr>
            <a:r>
              <a:rPr lang="tr-TR" sz="2400" dirty="0" smtClean="0"/>
              <a:t>Ahi </a:t>
            </a:r>
            <a:r>
              <a:rPr lang="tr-TR" sz="2400" dirty="0"/>
              <a:t>Evran, </a:t>
            </a:r>
            <a:r>
              <a:rPr lang="tr-TR" sz="2400" dirty="0" smtClean="0"/>
              <a:t>fütüvvet </a:t>
            </a:r>
            <a:r>
              <a:rPr lang="tr-TR" sz="2400" dirty="0"/>
              <a:t>akımının </a:t>
            </a:r>
            <a:r>
              <a:rPr lang="tr-TR" sz="2400" dirty="0" smtClean="0"/>
              <a:t>büyük </a:t>
            </a:r>
            <a:r>
              <a:rPr lang="tr-TR" sz="2400" dirty="0"/>
              <a:t>şeyhi, hocası ve kayınpederi </a:t>
            </a:r>
            <a:r>
              <a:rPr lang="tr-TR" sz="2400" dirty="0" err="1" smtClean="0"/>
              <a:t>Kirmani'nin</a:t>
            </a:r>
            <a:r>
              <a:rPr lang="tr-TR" sz="2400" dirty="0"/>
              <a:t> </a:t>
            </a:r>
            <a:r>
              <a:rPr lang="tr-TR" sz="2400" dirty="0" smtClean="0"/>
              <a:t>ölümünden </a:t>
            </a:r>
            <a:r>
              <a:rPr lang="tr-TR" sz="2400" dirty="0"/>
              <a:t>sonra (1238) Anadolu ahilerinin </a:t>
            </a:r>
            <a:r>
              <a:rPr lang="tr-TR" sz="2400" dirty="0" smtClean="0"/>
              <a:t>önderi olmuştur.</a:t>
            </a:r>
          </a:p>
          <a:p>
            <a:pPr marL="342900" indent="-342900">
              <a:spcBef>
                <a:spcPct val="20000"/>
              </a:spcBef>
              <a:buFont typeface="Arial" panose="020B0604020202020204" pitchFamily="34" charset="0"/>
              <a:buChar char="•"/>
            </a:pPr>
            <a:r>
              <a:rPr lang="tr-TR" sz="2400" dirty="0" err="1" smtClean="0"/>
              <a:t>Selcuklu</a:t>
            </a:r>
            <a:r>
              <a:rPr lang="tr-TR" sz="2400" dirty="0" smtClean="0"/>
              <a:t> </a:t>
            </a:r>
            <a:r>
              <a:rPr lang="tr-TR" sz="2400" dirty="0"/>
              <a:t>Sultanı I. </a:t>
            </a:r>
            <a:r>
              <a:rPr lang="tr-TR" sz="2400" dirty="0" err="1"/>
              <a:t>Alau'd</a:t>
            </a:r>
            <a:r>
              <a:rPr lang="tr-TR" sz="2400" dirty="0"/>
              <a:t>-din </a:t>
            </a:r>
            <a:r>
              <a:rPr lang="tr-TR" sz="2400" dirty="0" smtClean="0"/>
              <a:t>Keykubad’ında Desteği ile ahilik </a:t>
            </a:r>
            <a:r>
              <a:rPr lang="tr-TR" sz="2400" dirty="0"/>
              <a:t>teşkilatı ile ilgili faaliyetlerine devam eden Ahi Evran, </a:t>
            </a:r>
            <a:r>
              <a:rPr lang="tr-TR" sz="2400" dirty="0" smtClean="0"/>
              <a:t>Kırşehir’de 1261’de </a:t>
            </a:r>
            <a:r>
              <a:rPr lang="tr-TR" sz="2400" dirty="0"/>
              <a:t>vefat etmiştir. </a:t>
            </a:r>
            <a:endParaRPr lang="tr-TR" sz="2400" dirty="0" smtClean="0"/>
          </a:p>
          <a:p>
            <a:pPr marL="342900" indent="-342900">
              <a:spcBef>
                <a:spcPct val="20000"/>
              </a:spcBef>
              <a:buFont typeface="Arial" panose="020B0604020202020204" pitchFamily="34" charset="0"/>
              <a:buChar char="•"/>
            </a:pPr>
            <a:r>
              <a:rPr lang="tr-TR" sz="2400" dirty="0" smtClean="0"/>
              <a:t>Debbağların </a:t>
            </a:r>
            <a:r>
              <a:rPr lang="tr-TR" sz="2400" dirty="0"/>
              <a:t>ve 32 çeşit esnafın </a:t>
            </a:r>
            <a:r>
              <a:rPr lang="tr-TR" sz="2400" dirty="0" smtClean="0"/>
              <a:t>piridir.</a:t>
            </a:r>
            <a:endParaRPr lang="tr-TR" sz="2400" dirty="0"/>
          </a:p>
        </p:txBody>
      </p:sp>
    </p:spTree>
    <p:extLst>
      <p:ext uri="{BB962C8B-B14F-4D97-AF65-F5344CB8AC3E}">
        <p14:creationId xmlns:p14="http://schemas.microsoft.com/office/powerpoint/2010/main" val="29900347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20087"/>
            <a:ext cx="7373986" cy="1143000"/>
          </a:xfrm>
        </p:spPr>
        <p:txBody>
          <a:bodyPr>
            <a:normAutofit/>
          </a:bodyPr>
          <a:lstStyle/>
          <a:p>
            <a:r>
              <a:rPr lang="tr-TR" sz="2800" b="1" dirty="0"/>
              <a:t>Mesleki</a:t>
            </a:r>
            <a:r>
              <a:rPr lang="en-US" sz="2800" b="1" dirty="0"/>
              <a:t> </a:t>
            </a:r>
            <a:r>
              <a:rPr lang="tr-TR" sz="2800" b="1" dirty="0"/>
              <a:t>Eğitim ve Ahilik</a:t>
            </a:r>
          </a:p>
        </p:txBody>
      </p:sp>
      <p:sp>
        <p:nvSpPr>
          <p:cNvPr id="8" name="Dikdörtgen 7"/>
          <p:cNvSpPr/>
          <p:nvPr/>
        </p:nvSpPr>
        <p:spPr>
          <a:xfrm>
            <a:off x="1691148" y="1120676"/>
            <a:ext cx="7266039" cy="564391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a:t>Ahi Teşkilatı’nda yer alan her esnaf grubunun başında esnaflar arasında ve esnafların devletle </a:t>
            </a:r>
            <a:r>
              <a:rPr lang="tr-TR" sz="2400" dirty="0" smtClean="0"/>
              <a:t>ilişkilerini düzenleyen</a:t>
            </a:r>
            <a:r>
              <a:rPr lang="tr-TR" sz="2400" dirty="0"/>
              <a:t>, esnafa hammadde sağlayan, hammaddeyi eşit bir biçimde dağıtan, mesleki eğitimden sorumlu</a:t>
            </a:r>
            <a:r>
              <a:rPr lang="tr-TR" sz="2400" dirty="0" smtClean="0"/>
              <a:t>, esnafın </a:t>
            </a:r>
            <a:r>
              <a:rPr lang="tr-TR" sz="2400" dirty="0"/>
              <a:t>aldığı ücreti ve sattığı malın kalitesini kontrol eden, verginin toplanmasına yardım eden ve </a:t>
            </a:r>
            <a:r>
              <a:rPr lang="tr-TR" sz="2400" dirty="0" smtClean="0"/>
              <a:t>belirlenen fiyata </a:t>
            </a:r>
            <a:r>
              <a:rPr lang="tr-TR" sz="2400" dirty="0"/>
              <a:t>(narh) uyulup uyulmadığını tespit eden yöneticiler bulunmaktaydı. </a:t>
            </a:r>
            <a:endParaRPr lang="tr-TR" sz="2400" dirty="0" smtClean="0"/>
          </a:p>
          <a:p>
            <a:pPr marL="342900" indent="-342900">
              <a:spcBef>
                <a:spcPct val="20000"/>
              </a:spcBef>
              <a:buFont typeface="Arial" panose="020B0604020202020204" pitchFamily="34" charset="0"/>
              <a:buChar char="•"/>
            </a:pPr>
            <a:r>
              <a:rPr lang="tr-TR" sz="2400" dirty="0"/>
              <a:t>Kardeş Edinme </a:t>
            </a:r>
            <a:r>
              <a:rPr lang="tr-TR" sz="2400" dirty="0" smtClean="0"/>
              <a:t>Töreni (</a:t>
            </a:r>
            <a:r>
              <a:rPr lang="tr-TR" sz="2400" dirty="0"/>
              <a:t>Ahiliğe Kabul Töreni)</a:t>
            </a:r>
          </a:p>
          <a:p>
            <a:pPr marL="342900" indent="-342900">
              <a:spcBef>
                <a:spcPct val="20000"/>
              </a:spcBef>
              <a:buFont typeface="Arial" panose="020B0604020202020204" pitchFamily="34" charset="0"/>
              <a:buChar char="•"/>
            </a:pPr>
            <a:r>
              <a:rPr lang="tr-TR" sz="2400" dirty="0" smtClean="0"/>
              <a:t>Törende</a:t>
            </a:r>
            <a:r>
              <a:rPr lang="tr-TR" sz="2400" dirty="0"/>
              <a:t>, çırak adayı bir rehber eşliğinde ahi </a:t>
            </a:r>
            <a:r>
              <a:rPr lang="tr-TR" sz="2400" dirty="0" smtClean="0"/>
              <a:t>reisine takdim edilir. Çırak adayı</a:t>
            </a:r>
            <a:r>
              <a:rPr lang="tr-TR" sz="2400" dirty="0"/>
              <a:t>, toplantıda ahi baba huzurunda tövbe </a:t>
            </a:r>
            <a:r>
              <a:rPr lang="tr-TR" sz="2400" dirty="0" smtClean="0"/>
              <a:t>ederek ocağa </a:t>
            </a:r>
            <a:r>
              <a:rPr lang="tr-TR" sz="2400" dirty="0"/>
              <a:t>kabulünü isterdi. Ahi reisi duasını </a:t>
            </a:r>
            <a:r>
              <a:rPr lang="tr-TR" sz="2400" dirty="0" smtClean="0"/>
              <a:t>okuduktan sonra </a:t>
            </a:r>
            <a:r>
              <a:rPr lang="tr-TR" sz="2400" dirty="0"/>
              <a:t>çırak adayı kendisine bir yol atası (usta) ve iki </a:t>
            </a:r>
            <a:r>
              <a:rPr lang="tr-TR" sz="2400" dirty="0" smtClean="0"/>
              <a:t>yol kardeşi </a:t>
            </a:r>
            <a:r>
              <a:rPr lang="tr-TR" sz="2400" dirty="0"/>
              <a:t>seçerdi. </a:t>
            </a:r>
            <a:endParaRPr lang="tr-TR" sz="2400" dirty="0" smtClean="0"/>
          </a:p>
        </p:txBody>
      </p:sp>
    </p:spTree>
    <p:extLst>
      <p:ext uri="{BB962C8B-B14F-4D97-AF65-F5344CB8AC3E}">
        <p14:creationId xmlns:p14="http://schemas.microsoft.com/office/powerpoint/2010/main" val="746354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20087"/>
            <a:ext cx="7373986" cy="1143000"/>
          </a:xfrm>
        </p:spPr>
        <p:txBody>
          <a:bodyPr>
            <a:normAutofit/>
          </a:bodyPr>
          <a:lstStyle/>
          <a:p>
            <a:r>
              <a:rPr lang="tr-TR" sz="2800" b="1" dirty="0"/>
              <a:t>Mesleki</a:t>
            </a:r>
            <a:r>
              <a:rPr lang="en-US" sz="2800" b="1" dirty="0"/>
              <a:t> </a:t>
            </a:r>
            <a:r>
              <a:rPr lang="tr-TR" sz="2800" b="1" dirty="0"/>
              <a:t>Eğitim ve Ahilik</a:t>
            </a:r>
          </a:p>
        </p:txBody>
      </p:sp>
      <p:sp>
        <p:nvSpPr>
          <p:cNvPr id="8" name="Dikdörtgen 7"/>
          <p:cNvSpPr/>
          <p:nvPr/>
        </p:nvSpPr>
        <p:spPr>
          <a:xfrm>
            <a:off x="1691148" y="1120676"/>
            <a:ext cx="7266039" cy="564391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b="1" dirty="0" smtClean="0"/>
              <a:t>Yamaklık: </a:t>
            </a:r>
            <a:r>
              <a:rPr lang="tr-TR" sz="2400" dirty="0" smtClean="0"/>
              <a:t>Çocukların</a:t>
            </a:r>
            <a:r>
              <a:rPr lang="tr-TR" sz="2400" dirty="0"/>
              <a:t>, </a:t>
            </a:r>
            <a:r>
              <a:rPr lang="tr-TR" sz="2400" dirty="0" smtClean="0"/>
              <a:t>velisi tarafından </a:t>
            </a:r>
            <a:r>
              <a:rPr lang="tr-TR" sz="2400" dirty="0"/>
              <a:t>bir sanat öğrenmek amacıyla ustaya verilmesidir. </a:t>
            </a:r>
            <a:endParaRPr lang="tr-TR" sz="2400" dirty="0" smtClean="0"/>
          </a:p>
          <a:p>
            <a:pPr marL="342900" indent="-342900">
              <a:spcBef>
                <a:spcPct val="20000"/>
              </a:spcBef>
              <a:buFont typeface="Arial" panose="020B0604020202020204" pitchFamily="34" charset="0"/>
              <a:buChar char="•"/>
            </a:pPr>
            <a:r>
              <a:rPr lang="tr-TR" sz="2400" b="1" dirty="0" smtClean="0"/>
              <a:t>Çıraklık: </a:t>
            </a:r>
            <a:r>
              <a:rPr lang="tr-TR" sz="2400" dirty="0"/>
              <a:t>İki yıl parasız ve sürekli yamaklık edenler, özel bir törenle çıraklığa </a:t>
            </a:r>
            <a:r>
              <a:rPr lang="tr-TR" sz="2400" dirty="0" smtClean="0"/>
              <a:t>yükselir. </a:t>
            </a:r>
            <a:r>
              <a:rPr lang="tr-TR" sz="2400" dirty="0"/>
              <a:t>Usta çırağın bütün haklarını gözetir, </a:t>
            </a:r>
            <a:r>
              <a:rPr lang="tr-TR" sz="2400" dirty="0" smtClean="0"/>
              <a:t>çocuğun </a:t>
            </a:r>
            <a:r>
              <a:rPr lang="tr-TR" sz="2400" dirty="0"/>
              <a:t>başarısını, kabiliyetini küçük işler yaptırmak suretiyle </a:t>
            </a:r>
            <a:r>
              <a:rPr lang="tr-TR" sz="2400" dirty="0" smtClean="0"/>
              <a:t>gözlemler.</a:t>
            </a:r>
          </a:p>
          <a:p>
            <a:pPr marL="342900" indent="-342900">
              <a:spcBef>
                <a:spcPct val="20000"/>
              </a:spcBef>
              <a:buFont typeface="Arial" panose="020B0604020202020204" pitchFamily="34" charset="0"/>
              <a:buChar char="•"/>
            </a:pPr>
            <a:r>
              <a:rPr lang="tr-TR" sz="2400" b="1" dirty="0" smtClean="0"/>
              <a:t>Kalfalık: </a:t>
            </a:r>
            <a:r>
              <a:rPr lang="tr-TR" sz="2400" dirty="0"/>
              <a:t>En az 1001 gün </a:t>
            </a:r>
            <a:r>
              <a:rPr lang="tr-TR" sz="2400" dirty="0" smtClean="0"/>
              <a:t>çıraklık yapanlar</a:t>
            </a:r>
            <a:r>
              <a:rPr lang="tr-TR" sz="2400" dirty="0"/>
              <a:t>, kalfalığa geçme hakkını elde </a:t>
            </a:r>
            <a:r>
              <a:rPr lang="tr-TR" sz="2400" dirty="0" smtClean="0"/>
              <a:t>eder. kalfalık </a:t>
            </a:r>
            <a:r>
              <a:rPr lang="tr-TR" sz="2400" dirty="0"/>
              <a:t>süresi altı </a:t>
            </a:r>
            <a:r>
              <a:rPr lang="tr-TR" sz="2400" dirty="0" smtClean="0"/>
              <a:t>ay, </a:t>
            </a:r>
            <a:r>
              <a:rPr lang="tr-TR" sz="2400" dirty="0"/>
              <a:t>kuyumculukta ise bu süre 20 </a:t>
            </a:r>
            <a:r>
              <a:rPr lang="tr-TR" sz="2400" dirty="0" smtClean="0"/>
              <a:t>yıldır.</a:t>
            </a:r>
          </a:p>
          <a:p>
            <a:pPr marL="342900" indent="-342900">
              <a:spcBef>
                <a:spcPct val="20000"/>
              </a:spcBef>
              <a:buFont typeface="Arial" panose="020B0604020202020204" pitchFamily="34" charset="0"/>
              <a:buChar char="•"/>
            </a:pPr>
            <a:r>
              <a:rPr lang="tr-TR" sz="2400" b="1" dirty="0" smtClean="0"/>
              <a:t>Usta:</a:t>
            </a:r>
            <a:r>
              <a:rPr lang="tr-TR" sz="2400" dirty="0"/>
              <a:t> </a:t>
            </a:r>
            <a:r>
              <a:rPr lang="tr-TR" sz="2400" dirty="0" smtClean="0"/>
              <a:t>Üç </a:t>
            </a:r>
            <a:r>
              <a:rPr lang="tr-TR" sz="2400" dirty="0"/>
              <a:t>yıl kalfa olarak çalışıp kendisine verilen görevleri hakkıyla yerine getiren </a:t>
            </a:r>
            <a:r>
              <a:rPr lang="tr-TR" sz="2400" dirty="0" smtClean="0"/>
              <a:t>çırakları yetiştirmede </a:t>
            </a:r>
            <a:r>
              <a:rPr lang="tr-TR" sz="2400" dirty="0"/>
              <a:t>titiz davranabilen, diğer kalfalarla iyi geçinen, dükkân açabilecek duruma gelenler ustalığa </a:t>
            </a:r>
            <a:r>
              <a:rPr lang="tr-TR" sz="2400" dirty="0" smtClean="0"/>
              <a:t>yükseltilir.</a:t>
            </a:r>
          </a:p>
        </p:txBody>
      </p:sp>
    </p:spTree>
    <p:extLst>
      <p:ext uri="{BB962C8B-B14F-4D97-AF65-F5344CB8AC3E}">
        <p14:creationId xmlns:p14="http://schemas.microsoft.com/office/powerpoint/2010/main" val="688358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0014" y="120087"/>
            <a:ext cx="7373986" cy="1143000"/>
          </a:xfrm>
        </p:spPr>
        <p:txBody>
          <a:bodyPr>
            <a:normAutofit/>
          </a:bodyPr>
          <a:lstStyle/>
          <a:p>
            <a:r>
              <a:rPr lang="tr-TR" sz="2800" b="1" dirty="0"/>
              <a:t>Ahilik </a:t>
            </a:r>
            <a:r>
              <a:rPr lang="tr-TR" sz="2800" b="1" dirty="0" err="1"/>
              <a:t>Nasihatı</a:t>
            </a:r>
            <a:endParaRPr lang="tr-TR" sz="2800" b="1" dirty="0"/>
          </a:p>
        </p:txBody>
      </p:sp>
      <p:sp>
        <p:nvSpPr>
          <p:cNvPr id="8" name="Dikdörtgen 7"/>
          <p:cNvSpPr/>
          <p:nvPr/>
        </p:nvSpPr>
        <p:spPr>
          <a:xfrm>
            <a:off x="1769804" y="1120676"/>
            <a:ext cx="7266039" cy="5643918"/>
          </a:xfrm>
          <a:prstGeom prst="rect">
            <a:avLst/>
          </a:prstGeom>
        </p:spPr>
        <p:txBody>
          <a:bodyPr vert="horz" lIns="91440" tIns="45720" rIns="91440" bIns="45720" rtlCol="0">
            <a:noAutofit/>
          </a:bodyPr>
          <a:lstStyle/>
          <a:p>
            <a:pPr marL="342900" indent="-342900">
              <a:spcBef>
                <a:spcPct val="20000"/>
              </a:spcBef>
              <a:buFont typeface="Arial" panose="020B0604020202020204" pitchFamily="34" charset="0"/>
              <a:buChar char="•"/>
            </a:pPr>
            <a:r>
              <a:rPr lang="tr-TR" sz="2400" dirty="0" smtClean="0"/>
              <a:t>Doğru</a:t>
            </a:r>
            <a:r>
              <a:rPr lang="tr-TR" sz="2400" dirty="0"/>
              <a:t>, sabırlı, dayanıklı ol.</a:t>
            </a:r>
          </a:p>
          <a:p>
            <a:pPr marL="342900" indent="-342900">
              <a:spcBef>
                <a:spcPct val="20000"/>
              </a:spcBef>
              <a:buFont typeface="Arial" panose="020B0604020202020204" pitchFamily="34" charset="0"/>
              <a:buChar char="•"/>
            </a:pPr>
            <a:r>
              <a:rPr lang="tr-TR" sz="2400" dirty="0"/>
              <a:t>Yalan söyleme.</a:t>
            </a:r>
          </a:p>
          <a:p>
            <a:pPr marL="342900" indent="-342900">
              <a:spcBef>
                <a:spcPct val="20000"/>
              </a:spcBef>
              <a:buFont typeface="Arial" panose="020B0604020202020204" pitchFamily="34" charset="0"/>
              <a:buChar char="•"/>
            </a:pPr>
            <a:r>
              <a:rPr lang="tr-TR" sz="2400" dirty="0"/>
              <a:t>Büyüklerinden önce söze başlama.</a:t>
            </a:r>
          </a:p>
          <a:p>
            <a:pPr marL="342900" indent="-342900">
              <a:spcBef>
                <a:spcPct val="20000"/>
              </a:spcBef>
              <a:buFont typeface="Arial" panose="020B0604020202020204" pitchFamily="34" charset="0"/>
              <a:buChar char="•"/>
            </a:pPr>
            <a:r>
              <a:rPr lang="tr-TR" sz="2400" dirty="0"/>
              <a:t>Kimseyi kandırma.</a:t>
            </a:r>
          </a:p>
          <a:p>
            <a:pPr marL="342900" indent="-342900">
              <a:spcBef>
                <a:spcPct val="20000"/>
              </a:spcBef>
              <a:buFont typeface="Arial" panose="020B0604020202020204" pitchFamily="34" charset="0"/>
              <a:buChar char="•"/>
            </a:pPr>
            <a:r>
              <a:rPr lang="tr-TR" sz="2400" dirty="0"/>
              <a:t>Kanaatkâr ol.</a:t>
            </a:r>
          </a:p>
          <a:p>
            <a:pPr marL="342900" indent="-342900">
              <a:spcBef>
                <a:spcPct val="20000"/>
              </a:spcBef>
              <a:buFont typeface="Arial" panose="020B0604020202020204" pitchFamily="34" charset="0"/>
              <a:buChar char="•"/>
            </a:pPr>
            <a:r>
              <a:rPr lang="tr-TR" sz="2400" dirty="0"/>
              <a:t>Dünya malına tamah etme.</a:t>
            </a:r>
          </a:p>
          <a:p>
            <a:pPr marL="342900" indent="-342900">
              <a:spcBef>
                <a:spcPct val="20000"/>
              </a:spcBef>
              <a:buFont typeface="Arial" panose="020B0604020202020204" pitchFamily="34" charset="0"/>
              <a:buChar char="•"/>
            </a:pPr>
            <a:r>
              <a:rPr lang="tr-TR" sz="2400" dirty="0"/>
              <a:t>Yanlış ölçme, eksik tartma</a:t>
            </a:r>
            <a:r>
              <a:rPr lang="tr-TR" sz="2400" dirty="0"/>
              <a:t>. </a:t>
            </a:r>
            <a:endParaRPr lang="tr-TR" sz="2400" dirty="0" smtClean="0"/>
          </a:p>
          <a:p>
            <a:pPr marL="342900" indent="-342900">
              <a:spcBef>
                <a:spcPct val="20000"/>
              </a:spcBef>
              <a:buFont typeface="Arial" panose="020B0604020202020204" pitchFamily="34" charset="0"/>
              <a:buChar char="•"/>
            </a:pPr>
            <a:r>
              <a:rPr lang="tr-TR" sz="2400" dirty="0" smtClean="0"/>
              <a:t>Harama </a:t>
            </a:r>
            <a:r>
              <a:rPr lang="tr-TR" sz="2400" dirty="0"/>
              <a:t>bakma, haram yeme, haram içme.</a:t>
            </a:r>
          </a:p>
          <a:p>
            <a:pPr marL="342900" indent="-342900">
              <a:spcBef>
                <a:spcPct val="20000"/>
              </a:spcBef>
              <a:buFont typeface="Arial" panose="020B0604020202020204" pitchFamily="34" charset="0"/>
              <a:buChar char="•"/>
            </a:pPr>
            <a:r>
              <a:rPr lang="tr-TR" sz="2400" dirty="0" smtClean="0"/>
              <a:t>Kuvvetli </a:t>
            </a:r>
            <a:r>
              <a:rPr lang="tr-TR" sz="2400" dirty="0"/>
              <a:t>ve üstün durumdayken affedici,</a:t>
            </a:r>
          </a:p>
          <a:p>
            <a:pPr marL="342900" indent="-342900">
              <a:spcBef>
                <a:spcPct val="20000"/>
              </a:spcBef>
              <a:buFont typeface="Arial" panose="020B0604020202020204" pitchFamily="34" charset="0"/>
              <a:buChar char="•"/>
            </a:pPr>
            <a:r>
              <a:rPr lang="tr-TR" sz="2400" dirty="0"/>
              <a:t>Hiddetliyken yumuşak davranmayı bil.</a:t>
            </a:r>
          </a:p>
          <a:p>
            <a:pPr marL="342900" indent="-342900">
              <a:spcBef>
                <a:spcPct val="20000"/>
              </a:spcBef>
              <a:buFont typeface="Arial" panose="020B0604020202020204" pitchFamily="34" charset="0"/>
              <a:buChar char="•"/>
            </a:pPr>
            <a:r>
              <a:rPr lang="tr-TR" sz="2400" dirty="0"/>
              <a:t>Kendin muhtaç iken bile</a:t>
            </a:r>
          </a:p>
          <a:p>
            <a:pPr marL="342900" indent="-342900">
              <a:spcBef>
                <a:spcPct val="20000"/>
              </a:spcBef>
              <a:buFont typeface="Arial" panose="020B0604020202020204" pitchFamily="34" charset="0"/>
              <a:buChar char="•"/>
            </a:pPr>
            <a:r>
              <a:rPr lang="tr-TR" sz="2400" dirty="0"/>
              <a:t>Başkalarına verecek kadar cömert ol</a:t>
            </a:r>
            <a:endParaRPr lang="tr-TR" sz="2400" dirty="0" smtClean="0"/>
          </a:p>
        </p:txBody>
      </p:sp>
    </p:spTree>
    <p:extLst>
      <p:ext uri="{BB962C8B-B14F-4D97-AF65-F5344CB8AC3E}">
        <p14:creationId xmlns:p14="http://schemas.microsoft.com/office/powerpoint/2010/main" val="32073290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9583</TotalTime>
  <Words>2631</Words>
  <Application>Microsoft Office PowerPoint</Application>
  <PresentationFormat>Ekran Gösterisi (4:3)</PresentationFormat>
  <Paragraphs>411</Paragraphs>
  <Slides>54</Slides>
  <Notes>0</Notes>
  <HiddenSlides>2</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54</vt:i4>
      </vt:variant>
    </vt:vector>
  </HeadingPairs>
  <TitlesOfParts>
    <vt:vector size="58" baseType="lpstr">
      <vt:lpstr>Arial</vt:lpstr>
      <vt:lpstr>Calibri</vt:lpstr>
      <vt:lpstr>Wingdings</vt:lpstr>
      <vt:lpstr>Office Theme</vt:lpstr>
      <vt:lpstr>Uzmanlaşmaya Giden Yol Meslek Liseleri </vt:lpstr>
      <vt:lpstr>Mesleki Eğitim</vt:lpstr>
      <vt:lpstr>Niçin Mesleki Eğitim</vt:lpstr>
      <vt:lpstr>Dün Mesleki Eğitim</vt:lpstr>
      <vt:lpstr>Mesleki Eğitim ve Ahilik</vt:lpstr>
      <vt:lpstr>Mesleki Eğitim ve Ahilik</vt:lpstr>
      <vt:lpstr>Mesleki Eğitim ve Ahilik</vt:lpstr>
      <vt:lpstr>Mesleki Eğitim ve Ahilik</vt:lpstr>
      <vt:lpstr>Ahilik Nasihatı</vt:lpstr>
      <vt:lpstr>Bacıyân-ı Rum</vt:lpstr>
      <vt:lpstr>Lonca Teşkilatı</vt:lpstr>
      <vt:lpstr>Dün Mesleki Eğitim</vt:lpstr>
      <vt:lpstr>Dün Mesleki Eğitim</vt:lpstr>
      <vt:lpstr>Dün Mesleki Eğitim</vt:lpstr>
      <vt:lpstr>Dün Mesleki Eğitim</vt:lpstr>
      <vt:lpstr>Dün Mesleki Eğitim</vt:lpstr>
      <vt:lpstr>Dün Mesleki Eğitim</vt:lpstr>
      <vt:lpstr>Dün Mesleki Eğitim</vt:lpstr>
      <vt:lpstr>Dün Mesleki Eğitim</vt:lpstr>
      <vt:lpstr>Dün Mesleki Eğitim</vt:lpstr>
      <vt:lpstr>Dün Mesleki Eğitim</vt:lpstr>
      <vt:lpstr>Bugün Mesleki Eğitim</vt:lpstr>
      <vt:lpstr>Bugün Mesleki Eğitim</vt:lpstr>
      <vt:lpstr>Yarın Mesleki Eğitim</vt:lpstr>
      <vt:lpstr>Yarın Mesleki Eğitim</vt:lpstr>
      <vt:lpstr>Yarın Mesleki Eğitim</vt:lpstr>
      <vt:lpstr>Eğitimin Bileşenleri Meslek Liselerinde Hayat Buluyor</vt:lpstr>
      <vt:lpstr>Eğitimin Bileşenleri Meslek Liselerinde Hayat Buluyor</vt:lpstr>
      <vt:lpstr>Meslek Liselerinde Takım Ruhu Gelişiyor</vt:lpstr>
      <vt:lpstr>Kalkınma Sırrı: Meslek Liseleri</vt:lpstr>
      <vt:lpstr>Kalkınma Sırrı: Meslek Liseleri</vt:lpstr>
      <vt:lpstr>Çocuklarımız İlgileri Varsa Mesleklerini Erkenden Seçebilirler</vt:lpstr>
      <vt:lpstr>Çocuklarımız İlgileri Varsa Mesleklerini Erkenden Seçebilirler</vt:lpstr>
      <vt:lpstr>Çocuklarımız İlgileri Varsa Mesleklerini Erkenden Seçebilirler</vt:lpstr>
      <vt:lpstr>PowerPoint Sunusu</vt:lpstr>
      <vt:lpstr>PowerPoint Sunusu</vt:lpstr>
      <vt:lpstr>İTÜ MTAL TARİHÇE</vt:lpstr>
      <vt:lpstr>İTÜ TARİHÇE</vt:lpstr>
      <vt:lpstr>İTÜ MTAL</vt:lpstr>
      <vt:lpstr>İTÜ MTAL</vt:lpstr>
      <vt:lpstr>İTÜ ÇATISI ALTINDA NİTELİKLİ MESLEK EĞİTİMİ </vt:lpstr>
      <vt:lpstr>İTÜ ÇATISI ALTINDA NİTELİKLİ MESLEK EĞİTİMİ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İTÜ MTAL</vt:lpstr>
    </vt:vector>
  </TitlesOfParts>
  <Company>ITU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deniz leblebici basar</dc:creator>
  <cp:lastModifiedBy>Windows Kullanıcısı</cp:lastModifiedBy>
  <cp:revision>138</cp:revision>
  <cp:lastPrinted>2019-06-24T08:23:50Z</cp:lastPrinted>
  <dcterms:created xsi:type="dcterms:W3CDTF">2019-06-02T07:22:17Z</dcterms:created>
  <dcterms:modified xsi:type="dcterms:W3CDTF">2022-05-24T03:26:36Z</dcterms:modified>
</cp:coreProperties>
</file>