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89" r:id="rId2"/>
    <p:sldId id="257" r:id="rId3"/>
    <p:sldId id="322" r:id="rId4"/>
    <p:sldId id="339" r:id="rId5"/>
    <p:sldId id="340" r:id="rId6"/>
    <p:sldId id="341" r:id="rId7"/>
    <p:sldId id="350" r:id="rId8"/>
    <p:sldId id="342" r:id="rId9"/>
    <p:sldId id="343" r:id="rId10"/>
    <p:sldId id="345" r:id="rId11"/>
    <p:sldId id="351" r:id="rId12"/>
    <p:sldId id="336" r:id="rId13"/>
    <p:sldId id="312" r:id="rId14"/>
    <p:sldId id="313" r:id="rId15"/>
    <p:sldId id="347" r:id="rId16"/>
    <p:sldId id="310" r:id="rId17"/>
    <p:sldId id="346" r:id="rId18"/>
    <p:sldId id="349" r:id="rId19"/>
    <p:sldId id="353" r:id="rId2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7304" autoAdjust="0"/>
  </p:normalViewPr>
  <p:slideViewPr>
    <p:cSldViewPr snapToGrid="0" snapToObjects="1">
      <p:cViewPr varScale="1">
        <p:scale>
          <a:sx n="60" d="100"/>
          <a:sy n="60" d="100"/>
        </p:scale>
        <p:origin x="1556" y="44"/>
      </p:cViewPr>
      <p:guideLst>
        <p:guide orient="horz" pos="4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D59B-606A-C745-A7F0-5B8C22223417}" type="datetimeFigureOut">
              <a:rPr lang="tr-TR" smtClean="0"/>
              <a:t>27.11.2022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1CE08-F16F-8F42-93AD-091C9BE07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41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8300-6EDA-4D38-B015-A6E9E33BD786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96CD-EC6B-431C-A4AE-4257D96895AE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0CFC-48EE-4BC4-AF3D-A3F4CE10EF5F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6BBA-C8C9-4279-B8CC-D7CD9EC6B0CF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E43A-5DCF-4EC0-8846-5A532419503F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289F-75C2-44C0-ABCC-E3011BC36866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6A7-2827-40CD-BB2B-9403C7BB533F}" type="datetime1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24CD-990F-4E00-95F4-272473C1EA2D}" type="datetime1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C5E-73E2-403D-B831-E103D9703533}" type="datetime1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F2EB-9966-4086-9B1F-F1711A4B6F8B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008-F7EE-4643-B64B-F4DCC597C3AE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F3AD1-1FF1-46A5-93EA-CF0DDBD63A68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CD2C-A168-2044-B254-D306C4305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3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rriyet.com.tr/egitim/meslek-liselerinin-yukselisi-4165475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legimhayatim.meb.gov.t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itumtal" TargetMode="External"/><Relationship Id="rId3" Type="http://schemas.openxmlformats.org/officeDocument/2006/relationships/hyperlink" Target="https://itumtal.meb.k12.tr/" TargetMode="External"/><Relationship Id="rId7" Type="http://schemas.openxmlformats.org/officeDocument/2006/relationships/hyperlink" Target="mailto:itumtal@itu.edu.t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gep360.com/" TargetMode="External"/><Relationship Id="rId11" Type="http://schemas.openxmlformats.org/officeDocument/2006/relationships/hyperlink" Target="https://www.linkedin.com/company/itumtal" TargetMode="External"/><Relationship Id="rId5" Type="http://schemas.openxmlformats.org/officeDocument/2006/relationships/hyperlink" Target="https://www.itumtal.com/" TargetMode="External"/><Relationship Id="rId10" Type="http://schemas.openxmlformats.org/officeDocument/2006/relationships/hyperlink" Target="https://www.twitter.com/itumtal" TargetMode="External"/><Relationship Id="rId4" Type="http://schemas.openxmlformats.org/officeDocument/2006/relationships/hyperlink" Target="https://itumtal.itu.edu.tr/" TargetMode="External"/><Relationship Id="rId9" Type="http://schemas.openxmlformats.org/officeDocument/2006/relationships/hyperlink" Target="https://www.instagram.com/itumt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tegm.meb.gov.tr/meb_iys_dosyalar/2019_05/30125511_30093130_mesleki_teknik_egitim_kitap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4718050"/>
            <a:ext cx="2133600" cy="365125"/>
          </a:xfrm>
        </p:spPr>
        <p:txBody>
          <a:bodyPr/>
          <a:lstStyle/>
          <a:p>
            <a:fld id="{77D6CD2C-A168-2044-B254-D306C4305C2F}" type="slidenum">
              <a:rPr lang="en-US" smtClean="0"/>
              <a:t>1</a:t>
            </a:fld>
            <a:endParaRPr lang="en-US"/>
          </a:p>
        </p:txBody>
      </p:sp>
      <p:sp>
        <p:nvSpPr>
          <p:cNvPr id="6" name="Unvan 1"/>
          <p:cNvSpPr>
            <a:spLocks noGrp="1"/>
          </p:cNvSpPr>
          <p:nvPr>
            <p:ph type="ctrTitle"/>
          </p:nvPr>
        </p:nvSpPr>
        <p:spPr>
          <a:xfrm>
            <a:off x="1494503" y="1653532"/>
            <a:ext cx="6184492" cy="1871565"/>
          </a:xfrm>
        </p:spPr>
        <p:txBody>
          <a:bodyPr>
            <a:normAutofit/>
          </a:bodyPr>
          <a:lstStyle/>
          <a:p>
            <a:r>
              <a:rPr lang="tr-TR" sz="5400" dirty="0"/>
              <a:t>Ahilik ve Takımlaşma </a:t>
            </a:r>
            <a:r>
              <a:rPr lang="tr-TR" sz="5400" dirty="0" smtClean="0"/>
              <a:t>Kültürü</a:t>
            </a:r>
            <a:endParaRPr lang="tr-TR" sz="5400" b="1" dirty="0"/>
          </a:p>
        </p:txBody>
      </p:sp>
      <p:sp>
        <p:nvSpPr>
          <p:cNvPr id="9" name="Alt Başlık 2"/>
          <p:cNvSpPr>
            <a:spLocks noGrp="1"/>
          </p:cNvSpPr>
          <p:nvPr>
            <p:ph type="subTitle" idx="1"/>
          </p:nvPr>
        </p:nvSpPr>
        <p:spPr>
          <a:xfrm>
            <a:off x="1592827" y="3795252"/>
            <a:ext cx="5928850" cy="1329658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tr-TR" sz="1000" dirty="0" smtClean="0">
                <a:hlinkClick r:id="rId3"/>
              </a:rPr>
              <a:t>https</a:t>
            </a:r>
            <a:r>
              <a:rPr lang="tr-TR" sz="1000" dirty="0">
                <a:hlinkClick r:id="rId3"/>
              </a:rPr>
              <a:t>://www.hurriyet.com.tr/egitim/meslek-liselerinin-yukselisi-41654757</a:t>
            </a:r>
            <a:r>
              <a:rPr lang="tr-TR" sz="10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r-T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Lonca Teşkilatı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Fatih döneminden itibaren ahilik lonca sistemi halini almıştır</a:t>
            </a:r>
            <a:r>
              <a:rPr lang="tr-TR" sz="2400" dirty="0" smtClean="0"/>
              <a:t>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Ekonomik </a:t>
            </a:r>
            <a:r>
              <a:rPr lang="tr-TR" sz="2400" dirty="0"/>
              <a:t>ve ticari hayatın </a:t>
            </a:r>
            <a:r>
              <a:rPr lang="tr-TR" sz="2400" dirty="0" smtClean="0"/>
              <a:t>temel unsurlarından </a:t>
            </a:r>
            <a:r>
              <a:rPr lang="tr-TR" sz="2400" dirty="0"/>
              <a:t>olmuştur.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Loncalarda</a:t>
            </a:r>
            <a:r>
              <a:rPr lang="tr-TR" sz="2400" dirty="0"/>
              <a:t>, tüccar, esnaf, zanaatkârlar, </a:t>
            </a:r>
            <a:r>
              <a:rPr lang="tr-TR" sz="2400" dirty="0" smtClean="0"/>
              <a:t>işçiler toplanır</a:t>
            </a:r>
            <a:r>
              <a:rPr lang="tr-TR" sz="2400" dirty="0"/>
              <a:t>, ticari konularda görüşmeler yaparlardı.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Loncalarda </a:t>
            </a:r>
            <a:r>
              <a:rPr lang="tr-TR" sz="2400" dirty="0"/>
              <a:t>mesleki eğitim faaliyetleri</a:t>
            </a:r>
            <a:r>
              <a:rPr lang="tr-TR" sz="2400" dirty="0" smtClean="0"/>
              <a:t>, ahilerdeki </a:t>
            </a:r>
            <a:r>
              <a:rPr lang="tr-TR" sz="2400" dirty="0"/>
              <a:t>eğitim ile benzer özellikteydi.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945" y="4307759"/>
            <a:ext cx="2807811" cy="245683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625" y="4282558"/>
            <a:ext cx="2521975" cy="25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Ahilikte Sosyal Güvenlik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1993900" y="1120676"/>
            <a:ext cx="6963287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Orta </a:t>
            </a:r>
            <a:r>
              <a:rPr lang="tr-TR" sz="2400" dirty="0"/>
              <a:t>sandığı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Esnaf </a:t>
            </a:r>
            <a:r>
              <a:rPr lang="tr-TR" sz="2400" dirty="0"/>
              <a:t>vakfı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Esnaf </a:t>
            </a:r>
            <a:r>
              <a:rPr lang="tr-TR" sz="2400" dirty="0"/>
              <a:t>kesesi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Esnaf </a:t>
            </a:r>
            <a:r>
              <a:rPr lang="tr-TR" sz="2400" dirty="0"/>
              <a:t>sandığı</a:t>
            </a:r>
          </a:p>
          <a:p>
            <a:pPr>
              <a:spcBef>
                <a:spcPct val="20000"/>
              </a:spcBef>
            </a:pPr>
            <a:r>
              <a:rPr lang="tr-TR" sz="2400" dirty="0" smtClean="0"/>
              <a:t>Bu </a:t>
            </a:r>
            <a:r>
              <a:rPr lang="tr-TR" sz="2400" dirty="0"/>
              <a:t>kuruluşlar vasıtasıyla ahiler tefecilerin eline </a:t>
            </a:r>
            <a:r>
              <a:rPr lang="tr-TR" sz="2400" dirty="0" smtClean="0"/>
              <a:t>düşmez ve bu </a:t>
            </a:r>
            <a:r>
              <a:rPr lang="tr-TR" sz="2400" dirty="0"/>
              <a:t>sandıklar vasıtasıyla ham madde temin </a:t>
            </a:r>
            <a:r>
              <a:rPr lang="tr-TR" sz="2400" dirty="0" smtClean="0"/>
              <a:t>edilirdi.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89" y="4152900"/>
            <a:ext cx="3677265" cy="26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Dün Mesleki Eğitim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12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7423355" y="370049"/>
            <a:ext cx="6799006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Ahilik,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Lonca,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Gedik,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Enderun,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14" y="3492967"/>
            <a:ext cx="7516896" cy="34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Yarın</a:t>
            </a:r>
            <a:r>
              <a:rPr lang="en-US" sz="2800" b="1" dirty="0" smtClean="0"/>
              <a:t> </a:t>
            </a:r>
            <a:r>
              <a:rPr lang="en-US" sz="2800" b="1" dirty="0" err="1"/>
              <a:t>Mesleki</a:t>
            </a:r>
            <a:r>
              <a:rPr lang="en-US" sz="2800" b="1" dirty="0"/>
              <a:t> </a:t>
            </a:r>
            <a:r>
              <a:rPr lang="en-US" sz="2800" b="1" dirty="0" err="1"/>
              <a:t>Eğitim</a:t>
            </a:r>
            <a:endParaRPr lang="en-US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13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395230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Gelişen teknoloji</a:t>
            </a:r>
            <a:r>
              <a:rPr lang="tr-TR" sz="2400" dirty="0" smtClean="0"/>
              <a:t>,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Teknolojinin artan kullanımı,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Bilgi ve iletişim sistemlerinin artması,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Sayısallaşan dünya,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Hayat boyu öğrenme,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Kariyer rehberliği,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Bilgi, tavsiye, danışmanlık,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Beceri değerlendirmesi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Ekonomik gelişim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10-Noktalı Yıldız 6"/>
          <p:cNvSpPr/>
          <p:nvPr/>
        </p:nvSpPr>
        <p:spPr>
          <a:xfrm>
            <a:off x="1770014" y="5284380"/>
            <a:ext cx="7160820" cy="1573619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Sektörün aradığı ve sektörü ileriye taşıyacak ARANAN nitelikli insan kaynaklarını yetiştirecek MESLEKİ EĞİTİME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9444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Yarın</a:t>
            </a:r>
            <a:r>
              <a:rPr lang="en-US" sz="2800" b="1" dirty="0" smtClean="0"/>
              <a:t> </a:t>
            </a:r>
            <a:r>
              <a:rPr lang="en-US" sz="2800" b="1" dirty="0" err="1"/>
              <a:t>Mesleki</a:t>
            </a:r>
            <a:r>
              <a:rPr lang="en-US" sz="2800" b="1" dirty="0"/>
              <a:t> </a:t>
            </a:r>
            <a:r>
              <a:rPr lang="en-US" sz="2800" b="1" dirty="0" err="1"/>
              <a:t>Eğitim</a:t>
            </a:r>
            <a:endParaRPr lang="en-US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14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490927"/>
            <a:ext cx="7279016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Teknoloji, iletişim, ulaşım, </a:t>
            </a:r>
            <a:r>
              <a:rPr lang="tr-TR" sz="2400" dirty="0" smtClean="0"/>
              <a:t> küreselleşme,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Sağlıklı, kabiliyetlerin </a:t>
            </a:r>
            <a:r>
              <a:rPr lang="tr-TR" sz="2400" dirty="0"/>
              <a:t>geliştirilmesi</a:t>
            </a:r>
            <a:r>
              <a:rPr lang="tr-TR" sz="2400" dirty="0" smtClean="0"/>
              <a:t>, yetkinlikler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Beşeri </a:t>
            </a:r>
            <a:r>
              <a:rPr lang="tr-TR" sz="2400" dirty="0"/>
              <a:t>ilişkiler, sorumluluklar, iyi </a:t>
            </a:r>
            <a:r>
              <a:rPr lang="tr-TR" sz="2400" dirty="0" smtClean="0"/>
              <a:t>toplum,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Sosyal bilim, işletme ve yönetim,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Tarih</a:t>
            </a:r>
            <a:r>
              <a:rPr lang="tr-TR" sz="2400" dirty="0"/>
              <a:t>, </a:t>
            </a:r>
            <a:r>
              <a:rPr lang="tr-TR" sz="2400" dirty="0" smtClean="0"/>
              <a:t>kültür, tabiatı </a:t>
            </a:r>
            <a:r>
              <a:rPr lang="tr-TR" sz="2400" dirty="0"/>
              <a:t>tanıma</a:t>
            </a:r>
            <a:r>
              <a:rPr lang="tr-TR" sz="2400" dirty="0" smtClean="0"/>
              <a:t>, doğal </a:t>
            </a:r>
            <a:r>
              <a:rPr lang="tr-TR" sz="2400" dirty="0"/>
              <a:t>kaynaklar ve </a:t>
            </a:r>
            <a:r>
              <a:rPr lang="tr-TR" sz="2400" dirty="0" smtClean="0"/>
              <a:t>çevre,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Huzur, ekonomi</a:t>
            </a:r>
            <a:r>
              <a:rPr lang="tr-TR" sz="2400" dirty="0"/>
              <a:t>, güvenlik, sürdürülebilirlik</a:t>
            </a:r>
            <a:r>
              <a:rPr lang="tr-TR" sz="2400" dirty="0" smtClean="0"/>
              <a:t>,</a:t>
            </a:r>
            <a:endParaRPr lang="tr-TR" sz="2400" dirty="0"/>
          </a:p>
        </p:txBody>
      </p:sp>
      <p:sp>
        <p:nvSpPr>
          <p:cNvPr id="7" name="10-Noktalı Yıldız 6"/>
          <p:cNvSpPr/>
          <p:nvPr/>
        </p:nvSpPr>
        <p:spPr>
          <a:xfrm>
            <a:off x="1770014" y="4465674"/>
            <a:ext cx="7160820" cy="239232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Çağın ve geleceğin becerileriyle donanmış ve bu donanımı insanlık hayrına sarf edebilen, bilime sevdalı, kültüre meraklı ve duyarlı, nitelikli, ahlaklı insanlara ihtiyaç artmaktadır.</a:t>
            </a:r>
          </a:p>
        </p:txBody>
      </p:sp>
    </p:spTree>
    <p:extLst>
      <p:ext uri="{BB962C8B-B14F-4D97-AF65-F5344CB8AC3E}">
        <p14:creationId xmlns:p14="http://schemas.microsoft.com/office/powerpoint/2010/main" val="25502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İhtiyaç Duyulan İnsan Kaynakları</a:t>
            </a:r>
            <a:endParaRPr lang="en-US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15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490927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Ehliyetli,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err="1" smtClean="0"/>
              <a:t>Liyakatlı</a:t>
            </a:r>
            <a:r>
              <a:rPr lang="tr-TR" sz="2400" dirty="0" smtClean="0"/>
              <a:t>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Ahlaklı,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Takım ruhlu.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07" y="5335350"/>
            <a:ext cx="5400000" cy="15226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214513" y="6606652"/>
            <a:ext cx="2000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dirty="0">
                <a:hlinkClick r:id="rId4"/>
              </a:rPr>
              <a:t>https://meslegimhayatim.meb.gov.tr</a:t>
            </a:r>
            <a:r>
              <a:rPr lang="tr-TR" sz="900" dirty="0" smtClean="0">
                <a:hlinkClick r:id="rId4"/>
              </a:rPr>
              <a:t>/</a:t>
            </a:r>
            <a:r>
              <a:rPr lang="tr-TR" sz="900" dirty="0" smtClean="0"/>
              <a:t> 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1086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Takım Ruhu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16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490927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Erken </a:t>
            </a:r>
            <a:r>
              <a:rPr lang="tr-TR" sz="2400" dirty="0"/>
              <a:t>yaşlarda plan, program, proje ve üretim için bir araya </a:t>
            </a:r>
            <a:r>
              <a:rPr lang="tr-TR" sz="2400" dirty="0" smtClean="0"/>
              <a:t>gelinmesi,</a:t>
            </a:r>
            <a:endParaRPr lang="tr-TR" sz="24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Başarı için birlikte çalışma kültürünün kazanılması,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Deneyerek</a:t>
            </a:r>
            <a:r>
              <a:rPr lang="tr-TR" sz="2400" dirty="0"/>
              <a:t>, hata yaparak </a:t>
            </a:r>
            <a:r>
              <a:rPr lang="tr-TR" sz="2400" dirty="0" smtClean="0"/>
              <a:t>tecrübe kazanılması,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Birlikte gözden geçirme ve geleceği planlama,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Birlikte </a:t>
            </a:r>
            <a:r>
              <a:rPr lang="tr-TR" sz="2400" dirty="0"/>
              <a:t>çalışmaların artan sorumluluk </a:t>
            </a:r>
            <a:r>
              <a:rPr lang="tr-TR" sz="2400" dirty="0" smtClean="0"/>
              <a:t>yüklemesi.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Birlikte </a:t>
            </a:r>
            <a:r>
              <a:rPr lang="tr-TR" sz="2400" dirty="0"/>
              <a:t>çalışırken ortak anlayış, kabiliyet ve becerilerin </a:t>
            </a:r>
            <a:r>
              <a:rPr lang="tr-TR" sz="2400" dirty="0" smtClean="0"/>
              <a:t>keşfedilmesi</a:t>
            </a:r>
            <a:r>
              <a:rPr lang="tr-TR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761"/>
            <a:ext cx="1821414" cy="16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Ahilik Çalışmaları ve Takım Kültürü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17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490927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Bilişim, Denizcilik ve Elektrik-elektronik alanında gelecekte önemli olabilecek muhtemel 10’ar konu belirleniyor.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Her konuda her sınıftan 3’er </a:t>
            </a:r>
            <a:r>
              <a:rPr lang="tr-TR" sz="2400" dirty="0" smtClean="0"/>
              <a:t>öğrenci </a:t>
            </a:r>
            <a:r>
              <a:rPr lang="tr-TR" sz="2400" dirty="0" smtClean="0"/>
              <a:t>bir araya getirilerek takımlar oluşturuluyor.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Takımlar konu ile ilgili çalışmalar </a:t>
            </a:r>
            <a:r>
              <a:rPr lang="tr-TR" sz="2400" dirty="0" smtClean="0"/>
              <a:t>yapıyorlar.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Yıl sonunda çalışmalarını sempozyumda sunuyorlar.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Üst </a:t>
            </a:r>
            <a:r>
              <a:rPr lang="tr-TR" sz="2400" dirty="0" smtClean="0"/>
              <a:t>sınıflar, </a:t>
            </a:r>
            <a:r>
              <a:rPr lang="tr-TR" sz="2400" dirty="0" smtClean="0"/>
              <a:t>alt sınıflara </a:t>
            </a:r>
            <a:r>
              <a:rPr lang="tr-TR" sz="2400" dirty="0" smtClean="0"/>
              <a:t>rehberlik ediyorlar.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Sırasıyla YAMAK, ÇIRAK, KALFA ve USTA oluyorlar.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86" y="5359637"/>
            <a:ext cx="5400000" cy="14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Ahilik Çalışmaları ve Takım Kültürü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7209"/>
              </p:ext>
            </p:extLst>
          </p:nvPr>
        </p:nvGraphicFramePr>
        <p:xfrm>
          <a:off x="1770014" y="1166814"/>
          <a:ext cx="7373985" cy="570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7995">
                  <a:extLst>
                    <a:ext uri="{9D8B030D-6E8A-4147-A177-3AD203B41FA5}">
                      <a16:colId xmlns:a16="http://schemas.microsoft.com/office/drawing/2014/main" val="3683610012"/>
                    </a:ext>
                  </a:extLst>
                </a:gridCol>
                <a:gridCol w="2457995">
                  <a:extLst>
                    <a:ext uri="{9D8B030D-6E8A-4147-A177-3AD203B41FA5}">
                      <a16:colId xmlns:a16="http://schemas.microsoft.com/office/drawing/2014/main" val="3033332408"/>
                    </a:ext>
                  </a:extLst>
                </a:gridCol>
                <a:gridCol w="2457995">
                  <a:extLst>
                    <a:ext uri="{9D8B030D-6E8A-4147-A177-3AD203B41FA5}">
                      <a16:colId xmlns:a16="http://schemas.microsoft.com/office/drawing/2014/main" val="2979575938"/>
                    </a:ext>
                  </a:extLst>
                </a:gridCol>
              </a:tblGrid>
              <a:tr h="8108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Verilen konuyu, belirlenen kişiler ile (usta-çırak) takım halinde araştırmak, </a:t>
                      </a:r>
                      <a:r>
                        <a:rPr lang="tr-T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raporlaştırmak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sunmaktır.</a:t>
                      </a:r>
                    </a:p>
                    <a:p>
                      <a:pPr algn="ct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İl Milli  Eğitim Müdürlüğü  ile  Müstakil Sanayici ve İş Adamları Derneği ve Eğitime Destek Platformu arasında “AHİLİK KÜLTÜRÜ İLE MİLLİ ÜRETİM HAREKETİ” mesleki eğitim iş birliği protokolü imzalanmıştır.</a:t>
                      </a:r>
                    </a:p>
                  </a:txBody>
                  <a:tcPr marL="3995" marR="3995" marT="399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857623"/>
                  </a:ext>
                </a:extLst>
              </a:tr>
              <a:tr h="5780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Bilişim Teknolojileri Alanı Ahilik Takımları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Denizcilik Alanı Ahilik Takımları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5" marR="3995" marT="39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err="1">
                          <a:effectLst/>
                        </a:rPr>
                        <a:t>Eelktrik</a:t>
                      </a:r>
                      <a:r>
                        <a:rPr lang="tr-TR" sz="1600" b="1" u="none" strike="noStrike" dirty="0">
                          <a:effectLst/>
                        </a:rPr>
                        <a:t>-Elektronik Alanı Ahilik Takımları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95" marR="3995" marT="3995" marB="0" anchor="ctr"/>
                </a:tc>
                <a:extLst>
                  <a:ext uri="{0D108BD9-81ED-4DB2-BD59-A6C34878D82A}">
                    <a16:rowId xmlns:a16="http://schemas.microsoft.com/office/drawing/2014/main" val="259247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Mobil Uygulama Geliştirme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İnsan-Bilgisayar Etkileşimi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Fabrika Otomasyonu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3889056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Oyun Tasarımcısı / Programcısı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Enerji yönetimi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Akıllı şehirler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3450871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Yapay Zeka - Makine Öğrenmesi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Artırılmış ve Sanal Gerçeklik Uygulamaları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Robotik uygulamalar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2032350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Siber Güvenlik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Büyük veri analizleri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Nesnelerin İnterneti </a:t>
                      </a:r>
                      <a:r>
                        <a:rPr lang="tr-TR" sz="1600" dirty="0" err="1">
                          <a:effectLst/>
                        </a:rPr>
                        <a:t>Uyg</a:t>
                      </a:r>
                      <a:r>
                        <a:rPr lang="tr-TR" sz="1600" dirty="0">
                          <a:effectLst/>
                        </a:rPr>
                        <a:t>.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560348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Görüntü İşleme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Gemilerde dijitalleşme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 err="1">
                          <a:effectLst/>
                        </a:rPr>
                        <a:t>Dron</a:t>
                      </a:r>
                      <a:r>
                        <a:rPr lang="tr-TR" sz="1600" dirty="0">
                          <a:effectLst/>
                        </a:rPr>
                        <a:t> Uygulamaları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298204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Grafik Tasarım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Siber Güvenlik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3D tasarım Uygulamaları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3578716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Web Uygulama Geliştirme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Otonom Gemiler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Sanal ve Artırılmış Gerçeklik Uygulamaları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626847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Robotik ve Kodlama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Otomasyon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Enerji Harman yeri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2649032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Kriptoloji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Oyunlaştırma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Biyomedikal Cihaz Uygulamaları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2661655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>
                          <a:effectLst/>
                        </a:rPr>
                        <a:t>Arttırılmış - Sanal Gerçeklik</a:t>
                      </a:r>
                      <a:endParaRPr lang="tr-TR" sz="1600" b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Denizcilikte Mavi Ekonomi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dirty="0">
                          <a:effectLst/>
                        </a:rPr>
                        <a:t>Elektrikli Araçlar</a:t>
                      </a:r>
                      <a:endParaRPr lang="tr-TR" sz="16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402247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İletişim Araçlarımız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19</a:t>
            </a:fld>
            <a:endParaRPr lang="en-US"/>
          </a:p>
        </p:txBody>
      </p:sp>
      <p:sp>
        <p:nvSpPr>
          <p:cNvPr id="5" name="Slayt Numarası Yer Tutucusu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D6CD2C-A168-2044-B254-D306C4305C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26449" y="1272921"/>
            <a:ext cx="7134424" cy="5336846"/>
          </a:xfrm>
          <a:noFill/>
        </p:spPr>
        <p:txBody>
          <a:bodyPr wrap="square" rtlCol="0">
            <a:spAutoFit/>
          </a:bodyPr>
          <a:lstStyle/>
          <a:p>
            <a:pPr marL="216000" indent="-216000"/>
            <a:r>
              <a:rPr lang="tr-TR" sz="2400" dirty="0">
                <a:hlinkClick r:id="rId3"/>
              </a:rPr>
              <a:t>https://itumtal.meb.k12.tr</a:t>
            </a:r>
            <a:r>
              <a:rPr lang="tr-TR" sz="2400" dirty="0"/>
              <a:t>  </a:t>
            </a:r>
          </a:p>
          <a:p>
            <a:pPr marL="216000" indent="-216000"/>
            <a:r>
              <a:rPr lang="tr-TR" sz="2400" dirty="0" smtClean="0">
                <a:hlinkClick r:id="rId4"/>
              </a:rPr>
              <a:t>https</a:t>
            </a:r>
            <a:r>
              <a:rPr lang="tr-TR" sz="2400" dirty="0">
                <a:hlinkClick r:id="rId4"/>
              </a:rPr>
              <a:t>://</a:t>
            </a:r>
            <a:r>
              <a:rPr lang="tr-TR" sz="2400" dirty="0" smtClean="0">
                <a:hlinkClick r:id="rId4"/>
              </a:rPr>
              <a:t>itumtal.itu.edu.tr</a:t>
            </a:r>
            <a:r>
              <a:rPr lang="tr-TR" sz="2400" dirty="0"/>
              <a:t> </a:t>
            </a:r>
            <a:r>
              <a:rPr lang="tr-TR" sz="2400" dirty="0" smtClean="0"/>
              <a:t> </a:t>
            </a:r>
          </a:p>
          <a:p>
            <a:pPr marL="216000" indent="-216000"/>
            <a:r>
              <a:rPr lang="tr-TR" sz="2400" dirty="0">
                <a:hlinkClick r:id="rId5"/>
              </a:rPr>
              <a:t>https</a:t>
            </a:r>
            <a:r>
              <a:rPr lang="tr-TR" sz="2400" dirty="0" smtClean="0">
                <a:hlinkClick r:id="rId5"/>
              </a:rPr>
              <a:t>://</a:t>
            </a:r>
            <a:r>
              <a:rPr lang="tr-TR" sz="2400" dirty="0" smtClean="0">
                <a:hlinkClick r:id="rId5"/>
              </a:rPr>
              <a:t>www.itumtal.com</a:t>
            </a:r>
            <a:r>
              <a:rPr lang="tr-TR" sz="2400" dirty="0" smtClean="0"/>
              <a:t> </a:t>
            </a:r>
            <a:endParaRPr lang="tr-TR" sz="2400" dirty="0"/>
          </a:p>
          <a:p>
            <a:pPr marL="216000" indent="-216000"/>
            <a:r>
              <a:rPr lang="tr-TR" sz="2400" dirty="0" smtClean="0">
                <a:hlinkClick r:id="rId6"/>
              </a:rPr>
              <a:t>https://www.argep360.com</a:t>
            </a:r>
            <a:r>
              <a:rPr lang="tr-TR" sz="2400" dirty="0" smtClean="0"/>
              <a:t>  </a:t>
            </a:r>
            <a:endParaRPr lang="tr-TR" sz="2400" dirty="0"/>
          </a:p>
          <a:p>
            <a:pPr marL="216000" indent="-216000"/>
            <a:r>
              <a:rPr lang="en-US" sz="2400" dirty="0" smtClean="0">
                <a:hlinkClick r:id="rId7"/>
              </a:rPr>
              <a:t>itumtal@itu.edu.tr</a:t>
            </a:r>
            <a:r>
              <a:rPr lang="en-US" sz="2400" dirty="0"/>
              <a:t>,  </a:t>
            </a:r>
            <a:r>
              <a:rPr lang="tr-TR" sz="2400" dirty="0"/>
              <a:t>0212 261 24 </a:t>
            </a:r>
            <a:r>
              <a:rPr lang="tr-TR" sz="2400" dirty="0" smtClean="0"/>
              <a:t>20,</a:t>
            </a:r>
          </a:p>
          <a:p>
            <a:pPr marL="216000" indent="-216000"/>
            <a:r>
              <a:rPr lang="tr-TR" sz="2400" dirty="0" smtClean="0">
                <a:hlinkClick r:id="rId8"/>
              </a:rPr>
              <a:t>https</a:t>
            </a:r>
            <a:r>
              <a:rPr lang="tr-TR" sz="2400" dirty="0">
                <a:hlinkClick r:id="rId8"/>
              </a:rPr>
              <a:t>://</a:t>
            </a:r>
            <a:r>
              <a:rPr lang="tr-TR" sz="2400" dirty="0" smtClean="0">
                <a:hlinkClick r:id="rId8"/>
              </a:rPr>
              <a:t>www.youtube.com/itumtal</a:t>
            </a:r>
            <a:endParaRPr lang="tr-TR" sz="2400" dirty="0"/>
          </a:p>
          <a:p>
            <a:pPr marL="216000" indent="-216000"/>
            <a:r>
              <a:rPr lang="tr-TR" sz="2400" dirty="0" smtClean="0">
                <a:hlinkClick r:id="rId9"/>
              </a:rPr>
              <a:t>https</a:t>
            </a:r>
            <a:r>
              <a:rPr lang="tr-TR" sz="2400" dirty="0">
                <a:hlinkClick r:id="rId9"/>
              </a:rPr>
              <a:t>://</a:t>
            </a:r>
            <a:r>
              <a:rPr lang="tr-TR" sz="2400" dirty="0" smtClean="0">
                <a:hlinkClick r:id="rId9"/>
              </a:rPr>
              <a:t>www.instagram.com/itumtal/</a:t>
            </a:r>
            <a:endParaRPr lang="tr-TR" sz="2400" dirty="0"/>
          </a:p>
          <a:p>
            <a:pPr marL="216000" indent="-216000"/>
            <a:r>
              <a:rPr lang="tr-TR" sz="2400" dirty="0" smtClean="0">
                <a:hlinkClick r:id="rId10"/>
              </a:rPr>
              <a:t>https://www.twitter.com/itumtal</a:t>
            </a:r>
            <a:endParaRPr lang="tr-TR" sz="2400" dirty="0"/>
          </a:p>
          <a:p>
            <a:pPr marL="216000" indent="-216000"/>
            <a:r>
              <a:rPr lang="tr-TR" sz="2400" dirty="0" smtClean="0">
                <a:hlinkClick r:id="rId11"/>
              </a:rPr>
              <a:t>https</a:t>
            </a:r>
            <a:r>
              <a:rPr lang="tr-TR" sz="2400" dirty="0">
                <a:hlinkClick r:id="rId11"/>
              </a:rPr>
              <a:t>://www.linkedin.com/company/itumtal</a:t>
            </a:r>
            <a:r>
              <a:rPr lang="tr-TR" sz="2400" dirty="0"/>
              <a:t> </a:t>
            </a:r>
          </a:p>
          <a:p>
            <a:pPr marL="216000" indent="-216000"/>
            <a:endParaRPr lang="tr-TR" sz="2400" dirty="0"/>
          </a:p>
          <a:p>
            <a:pPr marL="216000" indent="-216000"/>
            <a:endParaRPr lang="tr-TR" sz="2400" dirty="0"/>
          </a:p>
          <a:p>
            <a:pPr marL="216000" indent="-216000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324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Mesleki Eğitim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2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770014" y="1096306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Erken yaşlarda ilgi, yetenek, kişilik özelliklerine uygun bilgi ve becerilerin geliştirilmesi yani hayata hazırlanmadır.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Sektörlerin ihtiyaç duyduğu nitelikte işgücünün yetiştirilmesi, mesleki bilgi ve becerilerin güncellenmesidir.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Uygulanan programlarla girişimcilik, meslek ahlâkı, iş sağlığı ve güvenliği, sosyal ve çevresel sorumluluk ile iş alışkanlığı kazandırılarak istihdama hazırlanmadır.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En değerli varlık olan insan kıymetinin ortaya </a:t>
            </a:r>
            <a:r>
              <a:rPr lang="tr-TR" sz="2400" dirty="0" smtClean="0"/>
              <a:t>çıkarılmasıdır.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Sürekli tecrübe ve </a:t>
            </a:r>
            <a:r>
              <a:rPr lang="tr-TR" sz="2400" dirty="0"/>
              <a:t>gelişimdir</a:t>
            </a:r>
            <a:r>
              <a:rPr lang="tr-T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9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88913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Dün </a:t>
            </a:r>
            <a:r>
              <a:rPr lang="en-US" sz="2800" b="1" dirty="0" err="1" smtClean="0"/>
              <a:t>Mesleki</a:t>
            </a:r>
            <a:r>
              <a:rPr lang="en-US" sz="2800" b="1" dirty="0" smtClean="0"/>
              <a:t> </a:t>
            </a:r>
            <a:r>
              <a:rPr lang="en-US" sz="2800" b="1" dirty="0" err="1"/>
              <a:t>Eğitim</a:t>
            </a:r>
            <a:endParaRPr lang="en-US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3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1651818" y="1490927"/>
            <a:ext cx="7034982" cy="5230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000" dirty="0">
                <a:hlinkClick r:id="rId3"/>
              </a:rPr>
              <a:t>https://</a:t>
            </a:r>
            <a:r>
              <a:rPr lang="tr-TR" sz="2000" dirty="0" smtClean="0">
                <a:hlinkClick r:id="rId3"/>
              </a:rPr>
              <a:t>mtegm.meb.gov.tr/meb_iys_dosyalar/2019_05/30125511_30093130_mesleki_teknik_egitim_kitap.pdf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pic>
        <p:nvPicPr>
          <p:cNvPr id="1026" name="Picture 2" descr="MEB'den Osmanlı'dan günümüze mesleki eğitim tarihine yolculuk kitab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14" y="2712657"/>
            <a:ext cx="7371000" cy="41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Mesleki</a:t>
            </a:r>
            <a:r>
              <a:rPr lang="en-US" sz="2800" b="1" dirty="0" smtClean="0"/>
              <a:t> </a:t>
            </a:r>
            <a:r>
              <a:rPr lang="tr-TR" sz="2800" b="1" dirty="0" smtClean="0"/>
              <a:t>Eğitim ve Ahilik</a:t>
            </a:r>
            <a:endParaRPr lang="tr-TR" sz="2800" b="1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CD2C-A168-2044-B254-D306C4305C2F}" type="slidenum">
              <a:rPr lang="en-US" smtClean="0"/>
              <a:t>4</a:t>
            </a:fld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r="63979"/>
          <a:stretch/>
        </p:blipFill>
        <p:spPr>
          <a:xfrm>
            <a:off x="1770014" y="3517246"/>
            <a:ext cx="2625005" cy="334075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996812" y="3075438"/>
            <a:ext cx="4911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«</a:t>
            </a:r>
            <a:r>
              <a:rPr lang="de-DE" sz="2400" dirty="0" smtClean="0"/>
              <a:t>Hak </a:t>
            </a:r>
            <a:r>
              <a:rPr lang="tr-TR" sz="2400" dirty="0" smtClean="0"/>
              <a:t>ve</a:t>
            </a:r>
            <a:r>
              <a:rPr lang="de-DE" sz="2400" dirty="0" smtClean="0"/>
              <a:t> </a:t>
            </a:r>
            <a:r>
              <a:rPr lang="de-DE" sz="2400" dirty="0" err="1"/>
              <a:t>sabır</a:t>
            </a:r>
            <a:r>
              <a:rPr lang="de-DE" sz="2400" dirty="0"/>
              <a:t> </a:t>
            </a:r>
            <a:r>
              <a:rPr lang="de-DE" sz="2400" dirty="0" err="1" smtClean="0"/>
              <a:t>dileyip</a:t>
            </a:r>
            <a:r>
              <a:rPr lang="de-DE" sz="2400" dirty="0" smtClean="0"/>
              <a:t> </a:t>
            </a:r>
            <a:r>
              <a:rPr lang="tr-TR" sz="2400" dirty="0" err="1"/>
              <a:t>b</a:t>
            </a:r>
            <a:r>
              <a:rPr lang="de-DE" sz="2400" dirty="0" err="1" smtClean="0"/>
              <a:t>ize</a:t>
            </a:r>
            <a:r>
              <a:rPr lang="de-DE" sz="2400" dirty="0" smtClean="0"/>
              <a:t> </a:t>
            </a:r>
            <a:r>
              <a:rPr lang="de-DE" sz="2400" dirty="0" err="1"/>
              <a:t>gelen</a:t>
            </a:r>
            <a:r>
              <a:rPr lang="de-DE" sz="2400" dirty="0"/>
              <a:t> </a:t>
            </a:r>
            <a:r>
              <a:rPr lang="de-DE" sz="2400" dirty="0" err="1"/>
              <a:t>bizdendir</a:t>
            </a:r>
            <a:r>
              <a:rPr lang="de-DE" sz="2400" dirty="0"/>
              <a:t>.</a:t>
            </a:r>
          </a:p>
          <a:p>
            <a:pPr algn="ctr"/>
            <a:r>
              <a:rPr lang="tr-TR" sz="2400" dirty="0"/>
              <a:t>Akıl ve ahlak ile ç</a:t>
            </a:r>
            <a:r>
              <a:rPr lang="tr-TR" sz="2400" dirty="0" smtClean="0"/>
              <a:t>alışıp</a:t>
            </a:r>
            <a:r>
              <a:rPr lang="tr-TR" sz="2400" dirty="0"/>
              <a:t>, bizi </a:t>
            </a:r>
            <a:r>
              <a:rPr lang="tr-TR" sz="2400" dirty="0" smtClean="0"/>
              <a:t>geçen</a:t>
            </a:r>
            <a:endParaRPr lang="tr-TR" sz="2400" dirty="0"/>
          </a:p>
          <a:p>
            <a:pPr algn="ctr"/>
            <a:r>
              <a:rPr lang="tr-TR" sz="2400" dirty="0"/>
              <a:t>bizdendir</a:t>
            </a:r>
            <a:r>
              <a:rPr lang="tr-TR" sz="2400" dirty="0" smtClean="0"/>
              <a:t>.»</a:t>
            </a:r>
            <a:endParaRPr lang="tr-TR" sz="2400" dirty="0"/>
          </a:p>
        </p:txBody>
      </p:sp>
      <p:sp>
        <p:nvSpPr>
          <p:cNvPr id="8" name="Dikdörtgen 7"/>
          <p:cNvSpPr/>
          <p:nvPr/>
        </p:nvSpPr>
        <p:spPr>
          <a:xfrm>
            <a:off x="1976284" y="1120676"/>
            <a:ext cx="7059561" cy="430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Ahi Evran, Azerbaycan’ın Hoy kasabasında 1171’de doğmuştur.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Hoy</a:t>
            </a:r>
            <a:r>
              <a:rPr lang="tr-TR" sz="2400" dirty="0"/>
              <a:t>, Horasan ve </a:t>
            </a:r>
            <a:r>
              <a:rPr lang="tr-TR" sz="2400" dirty="0" smtClean="0"/>
              <a:t>Bağdat’ta </a:t>
            </a:r>
            <a:r>
              <a:rPr lang="tr-TR" sz="2400" dirty="0"/>
              <a:t>eğitim alan Ahi Evran </a:t>
            </a:r>
            <a:r>
              <a:rPr lang="tr-TR" sz="2400" dirty="0" smtClean="0"/>
              <a:t>Anadolu’nun değişik yerlerinde iş </a:t>
            </a:r>
            <a:r>
              <a:rPr lang="tr-TR" sz="2400" dirty="0"/>
              <a:t>hayatını sürdürmüştür.</a:t>
            </a:r>
          </a:p>
        </p:txBody>
      </p:sp>
      <p:sp>
        <p:nvSpPr>
          <p:cNvPr id="9" name="10-Noktalı Yıldız 8"/>
          <p:cNvSpPr/>
          <p:nvPr/>
        </p:nvSpPr>
        <p:spPr>
          <a:xfrm>
            <a:off x="4513005" y="4645098"/>
            <a:ext cx="3696929" cy="2119496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Ahi;</a:t>
            </a:r>
          </a:p>
          <a:p>
            <a:pPr algn="ctr"/>
            <a:r>
              <a:rPr lang="tr-TR" sz="2000" dirty="0" smtClean="0"/>
              <a:t>Cömert</a:t>
            </a:r>
          </a:p>
          <a:p>
            <a:pPr algn="ctr"/>
            <a:r>
              <a:rPr lang="tr-TR" sz="2000" dirty="0" smtClean="0"/>
              <a:t>Yiğit,</a:t>
            </a:r>
          </a:p>
          <a:p>
            <a:pPr algn="ctr"/>
            <a:r>
              <a:rPr lang="tr-TR" sz="2000" dirty="0" smtClean="0"/>
              <a:t>Eli açık,</a:t>
            </a:r>
          </a:p>
          <a:p>
            <a:pPr algn="ctr"/>
            <a:r>
              <a:rPr lang="tr-TR" sz="2000" dirty="0" smtClean="0"/>
              <a:t>Kardeş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6791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Mesleki</a:t>
            </a:r>
            <a:r>
              <a:rPr lang="en-US" sz="2800" b="1" dirty="0"/>
              <a:t> </a:t>
            </a:r>
            <a:r>
              <a:rPr lang="tr-TR" sz="2800" b="1" dirty="0"/>
              <a:t>Eğitim ve Ahilik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976284" y="1120676"/>
            <a:ext cx="6710515" cy="4302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Kayseri’de deri işleme atölyelerini teşkilatlandırarak deri sanayi çarşısını oluşturmuştur.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Bir süre </a:t>
            </a:r>
            <a:r>
              <a:rPr lang="tr-TR" sz="2400" dirty="0"/>
              <a:t>Anadolu şehirlerini dolaşmış ve gittiği yerlerde </a:t>
            </a:r>
            <a:r>
              <a:rPr lang="tr-TR" sz="2400" dirty="0"/>
              <a:t>Ahilik </a:t>
            </a:r>
            <a:r>
              <a:rPr lang="tr-TR" sz="2400" dirty="0" smtClean="0"/>
              <a:t>teşkilatını yaygınlaştırmıştır</a:t>
            </a:r>
            <a:r>
              <a:rPr lang="tr-TR" sz="2400" dirty="0" smtClean="0"/>
              <a:t>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Ahi </a:t>
            </a:r>
            <a:r>
              <a:rPr lang="tr-TR" sz="2400" dirty="0"/>
              <a:t>Evran, </a:t>
            </a:r>
            <a:r>
              <a:rPr lang="tr-TR" sz="2400" dirty="0" smtClean="0"/>
              <a:t>fütüvvet </a:t>
            </a:r>
            <a:r>
              <a:rPr lang="tr-TR" sz="2400" dirty="0"/>
              <a:t>akımının </a:t>
            </a:r>
            <a:r>
              <a:rPr lang="tr-TR" sz="2400" dirty="0" smtClean="0"/>
              <a:t>büyük </a:t>
            </a:r>
            <a:r>
              <a:rPr lang="tr-TR" sz="2400" dirty="0"/>
              <a:t>şeyhi, hocası ve kayınpederi </a:t>
            </a:r>
            <a:r>
              <a:rPr lang="tr-TR" sz="2400" dirty="0" err="1" smtClean="0"/>
              <a:t>Kirmani'nin</a:t>
            </a:r>
            <a:r>
              <a:rPr lang="tr-TR" sz="2400" dirty="0"/>
              <a:t> </a:t>
            </a:r>
            <a:r>
              <a:rPr lang="tr-TR" sz="2400" dirty="0" smtClean="0"/>
              <a:t>ölümünden </a:t>
            </a:r>
            <a:r>
              <a:rPr lang="tr-TR" sz="2400" dirty="0"/>
              <a:t>sonra (1238) Anadolu ahilerinin </a:t>
            </a:r>
            <a:r>
              <a:rPr lang="tr-TR" sz="2400" dirty="0" smtClean="0"/>
              <a:t>piri olmuştur.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Selçuklu </a:t>
            </a:r>
            <a:r>
              <a:rPr lang="tr-TR" sz="2400" dirty="0"/>
              <a:t>Sultanı I. </a:t>
            </a:r>
            <a:r>
              <a:rPr lang="tr-TR" sz="2400" dirty="0" err="1"/>
              <a:t>Alau'd</a:t>
            </a:r>
            <a:r>
              <a:rPr lang="tr-TR" sz="2400" dirty="0"/>
              <a:t>-din </a:t>
            </a:r>
            <a:r>
              <a:rPr lang="tr-TR" sz="2400" dirty="0" smtClean="0"/>
              <a:t>Keykubad’ında desteği ile Ahilik teşkilatı </a:t>
            </a:r>
            <a:r>
              <a:rPr lang="tr-TR" sz="2400" dirty="0"/>
              <a:t>ile ilgili faaliyetlerine devam eden Ahi Evran, </a:t>
            </a:r>
            <a:r>
              <a:rPr lang="tr-TR" sz="2400" dirty="0" smtClean="0"/>
              <a:t>Kırşehir’de 1261’de </a:t>
            </a:r>
            <a:r>
              <a:rPr lang="tr-TR" sz="2400" dirty="0"/>
              <a:t>vefat etmiştir.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Debbağların </a:t>
            </a:r>
            <a:r>
              <a:rPr lang="tr-TR" sz="2400" dirty="0"/>
              <a:t>ve 32 çeşit esnafın </a:t>
            </a:r>
            <a:r>
              <a:rPr lang="tr-TR" sz="2400" dirty="0" smtClean="0"/>
              <a:t>piridir.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0034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Mesleki</a:t>
            </a:r>
            <a:r>
              <a:rPr lang="en-US" sz="2800" b="1" dirty="0"/>
              <a:t> </a:t>
            </a:r>
            <a:r>
              <a:rPr lang="tr-TR" sz="2800" b="1" dirty="0"/>
              <a:t>Eğitim ve Ahilik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Ahi Teşkilatı’nda yer alan her esnaf grubunun başında esnaflar arasında ve esnafların devletle </a:t>
            </a:r>
            <a:r>
              <a:rPr lang="tr-TR" sz="2400" dirty="0" smtClean="0"/>
              <a:t>ilişkilerini düzenleyen</a:t>
            </a:r>
            <a:r>
              <a:rPr lang="tr-TR" sz="2400" dirty="0"/>
              <a:t>, esnafa hammadde sağlayan, hammaddeyi eşit bir biçimde dağıtan, mesleki eğitimden sorumlu</a:t>
            </a:r>
            <a:r>
              <a:rPr lang="tr-TR" sz="2400" dirty="0" smtClean="0"/>
              <a:t>, esnafın </a:t>
            </a:r>
            <a:r>
              <a:rPr lang="tr-TR" sz="2400" dirty="0"/>
              <a:t>aldığı ücreti ve sattığı malın kalitesini kontrol eden, verginin toplanmasına yardım eden ve </a:t>
            </a:r>
            <a:r>
              <a:rPr lang="tr-TR" sz="2400" dirty="0" smtClean="0"/>
              <a:t>belirlenen fiyata </a:t>
            </a:r>
            <a:r>
              <a:rPr lang="tr-TR" sz="2400" dirty="0"/>
              <a:t>(narh) uyulup uyulmadığını tespit eden yöneticiler bulunmaktaydı. </a:t>
            </a:r>
            <a:endParaRPr lang="tr-TR" sz="2400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10-Noktalı Yıldız 2"/>
          <p:cNvSpPr/>
          <p:nvPr/>
        </p:nvSpPr>
        <p:spPr>
          <a:xfrm>
            <a:off x="1521019" y="4079586"/>
            <a:ext cx="7814359" cy="2674375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Ahilik</a:t>
            </a:r>
            <a:r>
              <a:rPr lang="tr-TR" sz="2000" b="1" dirty="0"/>
              <a:t>;</a:t>
            </a:r>
            <a:endParaRPr lang="tr-TR" sz="2000" b="1" dirty="0" smtClean="0"/>
          </a:p>
          <a:p>
            <a:pPr algn="ctr"/>
            <a:r>
              <a:rPr lang="tr-TR" sz="2200" dirty="0" smtClean="0"/>
              <a:t>Eşyaya teslim </a:t>
            </a:r>
            <a:r>
              <a:rPr lang="tr-TR" sz="2200" dirty="0"/>
              <a:t>olmayan bir ahlaka sahip olmaktır</a:t>
            </a:r>
          </a:p>
          <a:p>
            <a:pPr algn="ctr"/>
            <a:r>
              <a:rPr lang="tr-TR" sz="2200" dirty="0" smtClean="0"/>
              <a:t>Şeyh </a:t>
            </a:r>
            <a:r>
              <a:rPr lang="tr-TR" sz="2200" dirty="0" err="1"/>
              <a:t>Edebalı’nin</a:t>
            </a:r>
            <a:r>
              <a:rPr lang="tr-TR" sz="2200" dirty="0"/>
              <a:t> “İnsanı yaşat ki, devlet yaşasın” </a:t>
            </a:r>
            <a:endParaRPr lang="tr-TR" sz="2200" dirty="0" smtClean="0"/>
          </a:p>
          <a:p>
            <a:pPr algn="ctr"/>
            <a:r>
              <a:rPr lang="tr-TR" sz="2200" dirty="0" smtClean="0"/>
              <a:t>Sevgili </a:t>
            </a:r>
            <a:r>
              <a:rPr lang="tr-TR" sz="2200" dirty="0"/>
              <a:t>peygamberimizin Ashaptan Hz. </a:t>
            </a:r>
            <a:r>
              <a:rPr lang="tr-TR" sz="2200" dirty="0" err="1"/>
              <a:t>Muaz’ın</a:t>
            </a:r>
            <a:r>
              <a:rPr lang="tr-TR" sz="2200" dirty="0"/>
              <a:t> çalışmaktan nasırlanmış elini öperek “Bu eli cehennem yakmaz</a:t>
            </a:r>
            <a:r>
              <a:rPr lang="tr-TR" sz="2200" dirty="0" smtClean="0"/>
              <a:t>”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74635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Mesleki</a:t>
            </a:r>
            <a:r>
              <a:rPr lang="en-US" sz="2800" b="1" dirty="0"/>
              <a:t> </a:t>
            </a:r>
            <a:r>
              <a:rPr lang="tr-TR" sz="2800" b="1" dirty="0"/>
              <a:t>Eğitim ve Ahilik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Kardeş </a:t>
            </a:r>
            <a:r>
              <a:rPr lang="tr-TR" sz="2400" dirty="0"/>
              <a:t>Edinme </a:t>
            </a:r>
            <a:r>
              <a:rPr lang="tr-TR" sz="2400" dirty="0" smtClean="0"/>
              <a:t>Töreni (</a:t>
            </a:r>
            <a:r>
              <a:rPr lang="tr-TR" sz="2400" dirty="0"/>
              <a:t>Ahiliğe Kabul Töreni)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Törende</a:t>
            </a:r>
            <a:r>
              <a:rPr lang="tr-TR" sz="2400" dirty="0"/>
              <a:t>, çırak adayı bir rehber eşliğinde ahi </a:t>
            </a:r>
            <a:r>
              <a:rPr lang="tr-TR" sz="2400" dirty="0" smtClean="0"/>
              <a:t>reisine takdim edilir.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Çırak adayı</a:t>
            </a:r>
            <a:r>
              <a:rPr lang="tr-TR" sz="2400" dirty="0"/>
              <a:t>, toplantıda ahi baba huzurunda tövbe </a:t>
            </a:r>
            <a:r>
              <a:rPr lang="tr-TR" sz="2400" dirty="0" smtClean="0"/>
              <a:t>ederek ocağa </a:t>
            </a:r>
            <a:r>
              <a:rPr lang="tr-TR" sz="2400" dirty="0"/>
              <a:t>kabulünü isterdi.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Ahi </a:t>
            </a:r>
            <a:r>
              <a:rPr lang="tr-TR" sz="2400" dirty="0"/>
              <a:t>reisi duasını </a:t>
            </a:r>
            <a:r>
              <a:rPr lang="tr-TR" sz="2400" dirty="0" smtClean="0"/>
              <a:t>okuduktan sonra </a:t>
            </a:r>
            <a:r>
              <a:rPr lang="tr-TR" sz="2400" dirty="0"/>
              <a:t>çırak adayı kendisine bir yol atası (usta) ve iki </a:t>
            </a:r>
            <a:r>
              <a:rPr lang="tr-TR" sz="2400" dirty="0" smtClean="0"/>
              <a:t>yol kardeşi </a:t>
            </a:r>
            <a:r>
              <a:rPr lang="tr-TR" sz="2400" dirty="0"/>
              <a:t>seçerdi. </a:t>
            </a:r>
            <a:endParaRPr lang="tr-TR" sz="2400" dirty="0" smtClean="0"/>
          </a:p>
        </p:txBody>
      </p:sp>
      <p:sp>
        <p:nvSpPr>
          <p:cNvPr id="4" name="10-Noktalı Yıldız 3"/>
          <p:cNvSpPr/>
          <p:nvPr/>
        </p:nvSpPr>
        <p:spPr>
          <a:xfrm>
            <a:off x="1794704" y="4374554"/>
            <a:ext cx="7285498" cy="2379407"/>
          </a:xfrm>
          <a:prstGeom prst="star10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Ahi;</a:t>
            </a:r>
          </a:p>
          <a:p>
            <a:pPr algn="ctr"/>
            <a:r>
              <a:rPr lang="tr-TR" sz="2200" dirty="0" smtClean="0"/>
              <a:t>Çekememezlik </a:t>
            </a:r>
            <a:r>
              <a:rPr lang="tr-TR" sz="2200" dirty="0"/>
              <a:t>ve dedikodudan kaçınır,</a:t>
            </a:r>
          </a:p>
          <a:p>
            <a:pPr algn="ctr"/>
            <a:r>
              <a:rPr lang="tr-TR" sz="2200" dirty="0" smtClean="0"/>
              <a:t>Cömerttir,</a:t>
            </a:r>
            <a:endParaRPr lang="tr-TR" sz="2200" dirty="0"/>
          </a:p>
          <a:p>
            <a:pPr algn="ctr"/>
            <a:r>
              <a:rPr lang="tr-TR" sz="2200" dirty="0" smtClean="0"/>
              <a:t>Şefkatli </a:t>
            </a:r>
            <a:r>
              <a:rPr lang="tr-TR" sz="2200" dirty="0"/>
              <a:t>ve merhametlidir.</a:t>
            </a:r>
          </a:p>
          <a:p>
            <a:pPr algn="ctr"/>
            <a:r>
              <a:rPr lang="tr-TR" sz="2200" dirty="0" smtClean="0"/>
              <a:t>Herkese </a:t>
            </a:r>
            <a:r>
              <a:rPr lang="tr-TR" sz="2200" dirty="0"/>
              <a:t>iyilik yapar ve herkesin iyiliğini ister</a:t>
            </a:r>
          </a:p>
        </p:txBody>
      </p:sp>
    </p:spTree>
    <p:extLst>
      <p:ext uri="{BB962C8B-B14F-4D97-AF65-F5344CB8AC3E}">
        <p14:creationId xmlns:p14="http://schemas.microsoft.com/office/powerpoint/2010/main" val="314519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Mesleki</a:t>
            </a:r>
            <a:r>
              <a:rPr lang="en-US" sz="2800" b="1" dirty="0"/>
              <a:t> </a:t>
            </a:r>
            <a:r>
              <a:rPr lang="tr-TR" sz="2800" b="1" dirty="0"/>
              <a:t>Eğitim ve Ahilik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1" dirty="0" smtClean="0"/>
              <a:t>Yamaklık: </a:t>
            </a:r>
            <a:r>
              <a:rPr lang="tr-TR" sz="2400" dirty="0" smtClean="0"/>
              <a:t>Çocukların</a:t>
            </a:r>
            <a:r>
              <a:rPr lang="tr-TR" sz="2400" dirty="0"/>
              <a:t>, </a:t>
            </a:r>
            <a:r>
              <a:rPr lang="tr-TR" sz="2400" dirty="0" smtClean="0"/>
              <a:t>velisi tarafından </a:t>
            </a:r>
            <a:r>
              <a:rPr lang="tr-TR" sz="2400" dirty="0"/>
              <a:t>bir sanat öğrenmek amacıyla ustaya verilmesidir. </a:t>
            </a:r>
            <a:endParaRPr lang="tr-TR" sz="24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1" dirty="0" smtClean="0"/>
              <a:t>Çıraklık: </a:t>
            </a:r>
            <a:r>
              <a:rPr lang="tr-TR" sz="2400" dirty="0"/>
              <a:t>İki yıl parasız ve sürekli yamaklık edenler, özel bir törenle çıraklığa </a:t>
            </a:r>
            <a:r>
              <a:rPr lang="tr-TR" sz="2400" dirty="0" smtClean="0"/>
              <a:t>yükselir. </a:t>
            </a:r>
            <a:r>
              <a:rPr lang="tr-TR" sz="2400" dirty="0"/>
              <a:t>Usta çırağın bütün haklarını gözetir, </a:t>
            </a:r>
            <a:r>
              <a:rPr lang="tr-TR" sz="2400" dirty="0" smtClean="0"/>
              <a:t>çocuğun </a:t>
            </a:r>
            <a:r>
              <a:rPr lang="tr-TR" sz="2400" dirty="0"/>
              <a:t>başarısını, kabiliyetini küçük işler yaptırmak suretiyle </a:t>
            </a:r>
            <a:r>
              <a:rPr lang="tr-TR" sz="2400" dirty="0" smtClean="0"/>
              <a:t>gözlemler.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1" dirty="0" smtClean="0"/>
              <a:t>Kalfalık: </a:t>
            </a:r>
            <a:r>
              <a:rPr lang="tr-TR" sz="2400" dirty="0" smtClean="0"/>
              <a:t>Çıraklığı başarı ile tamamlayanlar (ortalama 3 yıl), </a:t>
            </a:r>
            <a:r>
              <a:rPr lang="tr-TR" sz="2400" dirty="0"/>
              <a:t>kalfalığa geçme hakkını elde </a:t>
            </a:r>
            <a:r>
              <a:rPr lang="tr-TR" sz="2400" dirty="0" smtClean="0"/>
              <a:t>eder. </a:t>
            </a:r>
            <a:r>
              <a:rPr lang="tr-TR" sz="2400" dirty="0"/>
              <a:t>Mesleğe göre değişmekle birlikte ortalama üç yıl çalışır. Ustalığın eşiğidir</a:t>
            </a:r>
            <a:r>
              <a:rPr lang="tr-TR" sz="2400" dirty="0" smtClean="0"/>
              <a:t>.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b="1" dirty="0" smtClean="0"/>
              <a:t>Usta:</a:t>
            </a:r>
            <a:r>
              <a:rPr lang="tr-TR" sz="2400" dirty="0"/>
              <a:t> </a:t>
            </a:r>
            <a:r>
              <a:rPr lang="tr-TR" sz="2400" dirty="0" smtClean="0"/>
              <a:t>Kalfalığı başarı ile yapanlar, kendisine </a:t>
            </a:r>
            <a:r>
              <a:rPr lang="tr-TR" sz="2400" dirty="0"/>
              <a:t>verilen görevleri hakkıyla yerine </a:t>
            </a:r>
            <a:r>
              <a:rPr lang="tr-TR" sz="2400" dirty="0" smtClean="0"/>
              <a:t>getiren, çırakları yetiştirmede </a:t>
            </a:r>
            <a:r>
              <a:rPr lang="tr-TR" sz="2400" dirty="0"/>
              <a:t>titiz davranabilen, diğer kalfalarla iyi geçinen, dükkân açabilecek duruma gelenler ustalığa </a:t>
            </a:r>
            <a:r>
              <a:rPr lang="tr-TR" sz="2400" dirty="0" smtClean="0"/>
              <a:t>yükseltilir.</a:t>
            </a:r>
          </a:p>
        </p:txBody>
      </p:sp>
    </p:spTree>
    <p:extLst>
      <p:ext uri="{BB962C8B-B14F-4D97-AF65-F5344CB8AC3E}">
        <p14:creationId xmlns:p14="http://schemas.microsoft.com/office/powerpoint/2010/main" val="68835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014" y="120087"/>
            <a:ext cx="7373986" cy="1143000"/>
          </a:xfrm>
        </p:spPr>
        <p:txBody>
          <a:bodyPr>
            <a:normAutofit/>
          </a:bodyPr>
          <a:lstStyle/>
          <a:p>
            <a:r>
              <a:rPr lang="tr-TR" sz="2800" b="1" dirty="0"/>
              <a:t>Ahilik </a:t>
            </a:r>
            <a:r>
              <a:rPr lang="tr-TR" sz="2800" b="1" dirty="0" err="1"/>
              <a:t>Nasihatı</a:t>
            </a:r>
            <a:endParaRPr lang="tr-TR" sz="2800" b="1" dirty="0"/>
          </a:p>
        </p:txBody>
      </p:sp>
      <p:sp>
        <p:nvSpPr>
          <p:cNvPr id="8" name="Dikdörtgen 7"/>
          <p:cNvSpPr/>
          <p:nvPr/>
        </p:nvSpPr>
        <p:spPr>
          <a:xfrm>
            <a:off x="1691148" y="1120676"/>
            <a:ext cx="7266039" cy="564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Doğru</a:t>
            </a:r>
            <a:r>
              <a:rPr lang="tr-TR" sz="2400" dirty="0"/>
              <a:t>, sabırlı, dayanıklı ol.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Yalan söyleme.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Büyüklerinden önce söze başlama.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Kimseyi kandırma.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Kanaatkâr ol.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Dünya malına tamah etme.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Yanlış ölçme, eksik tartma.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Harama bakma, haram yeme, haram içme.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Kuvvetli </a:t>
            </a:r>
            <a:r>
              <a:rPr lang="tr-TR" sz="2400" dirty="0"/>
              <a:t>ve üstün durumdayken affedici,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 smtClean="0"/>
              <a:t>Hiddetliyken </a:t>
            </a:r>
            <a:r>
              <a:rPr lang="tr-TR" sz="2400" dirty="0"/>
              <a:t>yumuşak davranmayı bil.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/>
              <a:t>Kendin muhtaç iken </a:t>
            </a:r>
            <a:r>
              <a:rPr lang="tr-TR" sz="2400" dirty="0" smtClean="0"/>
              <a:t>bile başkalarına </a:t>
            </a:r>
            <a:r>
              <a:rPr lang="tr-TR" sz="2400" dirty="0"/>
              <a:t>verecek kadar cömert </a:t>
            </a:r>
            <a:r>
              <a:rPr lang="tr-TR" sz="2400" dirty="0" smtClean="0"/>
              <a:t>ol.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20732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9826</TotalTime>
  <Words>1115</Words>
  <Application>Microsoft Office PowerPoint</Application>
  <PresentationFormat>Ekran Gösterisi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Ahilik ve Takımlaşma Kültürü</vt:lpstr>
      <vt:lpstr>Mesleki Eğitim</vt:lpstr>
      <vt:lpstr>Dün Mesleki Eğitim</vt:lpstr>
      <vt:lpstr>Mesleki Eğitim ve Ahilik</vt:lpstr>
      <vt:lpstr>Mesleki Eğitim ve Ahilik</vt:lpstr>
      <vt:lpstr>Mesleki Eğitim ve Ahilik</vt:lpstr>
      <vt:lpstr>Mesleki Eğitim ve Ahilik</vt:lpstr>
      <vt:lpstr>Mesleki Eğitim ve Ahilik</vt:lpstr>
      <vt:lpstr>Ahilik Nasihatı</vt:lpstr>
      <vt:lpstr>Lonca Teşkilatı</vt:lpstr>
      <vt:lpstr>Ahilikte Sosyal Güvenlik</vt:lpstr>
      <vt:lpstr>Dün Mesleki Eğitim</vt:lpstr>
      <vt:lpstr>Yarın Mesleki Eğitim</vt:lpstr>
      <vt:lpstr>Yarın Mesleki Eğitim</vt:lpstr>
      <vt:lpstr>İhtiyaç Duyulan İnsan Kaynakları</vt:lpstr>
      <vt:lpstr>Takım Ruhu</vt:lpstr>
      <vt:lpstr>Ahilik Çalışmaları ve Takım Kültürü</vt:lpstr>
      <vt:lpstr>Ahilik Çalışmaları ve Takım Kültürü</vt:lpstr>
      <vt:lpstr>İletişim Araçlarımız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deniz leblebici basar</dc:creator>
  <cp:lastModifiedBy>Windows Kullanıcısı</cp:lastModifiedBy>
  <cp:revision>164</cp:revision>
  <cp:lastPrinted>2019-06-24T08:23:50Z</cp:lastPrinted>
  <dcterms:created xsi:type="dcterms:W3CDTF">2019-06-02T07:22:17Z</dcterms:created>
  <dcterms:modified xsi:type="dcterms:W3CDTF">2022-11-27T20:32:43Z</dcterms:modified>
</cp:coreProperties>
</file>